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s/comment1.xml" ContentType="application/vnd.openxmlformats-officedocument.presentationml.comments+xml"/>
  <Override PartName="/ppt/slides/slide17.xml" ContentType="application/vnd.openxmlformats-officedocument.presentationml.slide+xml"/>
  <Override PartName="/ppt/slides/slide18.xml" ContentType="application/vnd.openxmlformats-officedocument.presentationml.slide+xml"/>
  <Override PartName="/ppt/comments/comment2.xml" ContentType="application/vnd.openxmlformats-officedocument.presentationml.comments+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5"/>
    <p:sldId id="273" r:id="rId26"/>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abu W" initials="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BCB"/>
          </a:solidFill>
        </a:fill>
      </a:tcStyle>
    </a:wholeTbl>
    <a:band2H>
      <a:tcTxStyle b="def" i="def"/>
      <a:tcStyle>
        <a:tcBdr/>
        <a:fill>
          <a:solidFill>
            <a:srgbClr val="FBEE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DBD5"/>
          </a:solidFill>
        </a:fill>
      </a:tcStyle>
    </a:wholeTbl>
    <a:band2H>
      <a:tcTxStyle b="def" i="def"/>
      <a:tcStyle>
        <a:tcBdr/>
        <a:fill>
          <a:solidFill>
            <a:srgbClr val="F1EE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E3"/>
          </a:solidFill>
        </a:fill>
      </a:tcStyle>
    </a:wholeTbl>
    <a:band2H>
      <a:tcTxStyle b="def" i="def"/>
      <a:tcStyle>
        <a:tcBdr/>
        <a:fill>
          <a:solidFill>
            <a:srgbClr val="EEEE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comments" Target="comments/comment1.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comments" Target="comments/comment2.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1-15T18:35:05.666" idx="1">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01-14T21:57:34.024" idx="2">
    <p:pos x="10" y="10"/>
    <p:text>DELETE?</p:text>
    <p:extLst>
      <p:ext uri="{C676402C-5697-4E1C-873F-D02D1690AC5C}">
        <p15:threadingInfo xmlns:p15="http://schemas.microsoft.com/office/powerpoint/2012/main" timeZoneBias="480"/>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ph type="sldImg"/>
          </p:nvPr>
        </p:nvSpPr>
        <p:spPr>
          <a:xfrm>
            <a:off x="1143000" y="685800"/>
            <a:ext cx="4572000" cy="3429000"/>
          </a:xfrm>
          <a:prstGeom prst="rect">
            <a:avLst/>
          </a:prstGeom>
        </p:spPr>
        <p:txBody>
          <a:bodyPr/>
          <a:lstStyle/>
          <a:p>
            <a:pPr/>
          </a:p>
        </p:txBody>
      </p:sp>
      <p:sp>
        <p:nvSpPr>
          <p:cNvPr id="186" name="Shape 1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orbel"/>
      </a:defRPr>
    </a:lvl1pPr>
    <a:lvl2pPr indent="228600" defTabSz="457200" latinLnBrk="0">
      <a:defRPr sz="1200">
        <a:latin typeface="+mj-lt"/>
        <a:ea typeface="+mj-ea"/>
        <a:cs typeface="+mj-cs"/>
        <a:sym typeface="Corbel"/>
      </a:defRPr>
    </a:lvl2pPr>
    <a:lvl3pPr indent="457200" defTabSz="457200" latinLnBrk="0">
      <a:defRPr sz="1200">
        <a:latin typeface="+mj-lt"/>
        <a:ea typeface="+mj-ea"/>
        <a:cs typeface="+mj-cs"/>
        <a:sym typeface="Corbel"/>
      </a:defRPr>
    </a:lvl3pPr>
    <a:lvl4pPr indent="685800" defTabSz="457200" latinLnBrk="0">
      <a:defRPr sz="1200">
        <a:latin typeface="+mj-lt"/>
        <a:ea typeface="+mj-ea"/>
        <a:cs typeface="+mj-cs"/>
        <a:sym typeface="Corbel"/>
      </a:defRPr>
    </a:lvl4pPr>
    <a:lvl5pPr indent="914400" defTabSz="457200" latinLnBrk="0">
      <a:defRPr sz="1200">
        <a:latin typeface="+mj-lt"/>
        <a:ea typeface="+mj-ea"/>
        <a:cs typeface="+mj-cs"/>
        <a:sym typeface="Corbel"/>
      </a:defRPr>
    </a:lvl5pPr>
    <a:lvl6pPr indent="1143000" defTabSz="457200" latinLnBrk="0">
      <a:defRPr sz="1200">
        <a:latin typeface="+mj-lt"/>
        <a:ea typeface="+mj-ea"/>
        <a:cs typeface="+mj-cs"/>
        <a:sym typeface="Corbel"/>
      </a:defRPr>
    </a:lvl6pPr>
    <a:lvl7pPr indent="1371600" defTabSz="457200" latinLnBrk="0">
      <a:defRPr sz="1200">
        <a:latin typeface="+mj-lt"/>
        <a:ea typeface="+mj-ea"/>
        <a:cs typeface="+mj-cs"/>
        <a:sym typeface="Corbel"/>
      </a:defRPr>
    </a:lvl7pPr>
    <a:lvl8pPr indent="1600200" defTabSz="457200" latinLnBrk="0">
      <a:defRPr sz="1200">
        <a:latin typeface="+mj-lt"/>
        <a:ea typeface="+mj-ea"/>
        <a:cs typeface="+mj-cs"/>
        <a:sym typeface="Corbel"/>
      </a:defRPr>
    </a:lvl8pPr>
    <a:lvl9pPr indent="1828800" defTabSz="457200" latinLnBrk="0">
      <a:defRPr sz="1200">
        <a:latin typeface="+mj-lt"/>
        <a:ea typeface="+mj-ea"/>
        <a:cs typeface="+mj-cs"/>
        <a:sym typeface="Corbel"/>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grpSp>
        <p:nvGrpSpPr>
          <p:cNvPr id="24" name="Group 18"/>
          <p:cNvGrpSpPr/>
          <p:nvPr/>
        </p:nvGrpSpPr>
        <p:grpSpPr>
          <a:xfrm>
            <a:off x="546099" y="-4763"/>
            <a:ext cx="5014914" cy="6862764"/>
            <a:chOff x="0" y="0"/>
            <a:chExt cx="5014912" cy="6862763"/>
          </a:xfrm>
        </p:grpSpPr>
        <p:sp>
          <p:nvSpPr>
            <p:cNvPr id="18" name="Freeform 6"/>
            <p:cNvSpPr/>
            <p:nvPr/>
          </p:nvSpPr>
          <p:spPr>
            <a:xfrm>
              <a:off x="438150" y="0"/>
              <a:ext cx="1063626" cy="2782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898"/>
                  </a:moveTo>
                  <a:lnTo>
                    <a:pt x="7254" y="21600"/>
                  </a:lnTo>
                  <a:lnTo>
                    <a:pt x="21600" y="0"/>
                  </a:lnTo>
                  <a:lnTo>
                    <a:pt x="13863" y="0"/>
                  </a:lnTo>
                  <a:lnTo>
                    <a:pt x="0" y="20898"/>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19" name="Freeform 7"/>
            <p:cNvSpPr/>
            <p:nvPr/>
          </p:nvSpPr>
          <p:spPr>
            <a:xfrm>
              <a:off x="0" y="0"/>
              <a:ext cx="1035051" cy="2673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4" y="21600"/>
                  </a:moveTo>
                  <a:lnTo>
                    <a:pt x="21600" y="0"/>
                  </a:lnTo>
                  <a:lnTo>
                    <a:pt x="13616" y="0"/>
                  </a:lnTo>
                  <a:lnTo>
                    <a:pt x="0" y="20869"/>
                  </a:lnTo>
                  <a:lnTo>
                    <a:pt x="7255" y="21562"/>
                  </a:lnTo>
                  <a:lnTo>
                    <a:pt x="7454" y="21600"/>
                  </a:lnTo>
                  <a:close/>
                </a:path>
              </a:pathLst>
            </a:custGeom>
            <a:solidFill>
              <a:srgbClr val="595959"/>
            </a:solidFill>
            <a:ln w="12700" cap="flat">
              <a:noFill/>
              <a:miter lim="400000"/>
            </a:ln>
            <a:effectLst/>
          </p:spPr>
          <p:txBody>
            <a:bodyPr wrap="square" lIns="45719" tIns="45719" rIns="45719" bIns="45719" numCol="1" anchor="t">
              <a:noAutofit/>
            </a:bodyPr>
            <a:lstStyle/>
            <a:p>
              <a:pPr/>
            </a:p>
          </p:txBody>
        </p:sp>
        <p:sp>
          <p:nvSpPr>
            <p:cNvPr id="20" name="Freeform 9"/>
            <p:cNvSpPr/>
            <p:nvPr/>
          </p:nvSpPr>
          <p:spPr>
            <a:xfrm>
              <a:off x="-1" y="2587625"/>
              <a:ext cx="2693989" cy="4275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645" y="21600"/>
                  </a:lnTo>
                  <a:lnTo>
                    <a:pt x="21600" y="21600"/>
                  </a:lnTo>
                  <a:lnTo>
                    <a:pt x="0" y="0"/>
                  </a:lnTo>
                  <a:close/>
                </a:path>
              </a:pathLst>
            </a:custGeom>
            <a:solidFill>
              <a:srgbClr val="262626"/>
            </a:solidFill>
            <a:ln w="12700" cap="flat">
              <a:noFill/>
              <a:miter lim="400000"/>
            </a:ln>
            <a:effectLst/>
          </p:spPr>
          <p:txBody>
            <a:bodyPr wrap="square" lIns="45719" tIns="45719" rIns="45719" bIns="45719" numCol="1" anchor="t">
              <a:noAutofit/>
            </a:bodyPr>
            <a:lstStyle/>
            <a:p>
              <a:pPr/>
            </a:p>
          </p:txBody>
        </p:sp>
        <p:sp>
          <p:nvSpPr>
            <p:cNvPr id="21" name="Freeform 10"/>
            <p:cNvSpPr/>
            <p:nvPr/>
          </p:nvSpPr>
          <p:spPr>
            <a:xfrm>
              <a:off x="442911" y="2697163"/>
              <a:ext cx="3332164" cy="4165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lnTo>
                    <a:pt x="20797" y="21600"/>
                  </a:lnTo>
                  <a:lnTo>
                    <a:pt x="21600" y="21600"/>
                  </a:lnTo>
                  <a:close/>
                </a:path>
              </a:pathLst>
            </a:custGeom>
            <a:solidFill>
              <a:srgbClr val="7B480B"/>
            </a:solidFill>
            <a:ln w="12700" cap="flat">
              <a:noFill/>
              <a:miter lim="400000"/>
            </a:ln>
            <a:effectLst/>
          </p:spPr>
          <p:txBody>
            <a:bodyPr wrap="square" lIns="45719" tIns="45719" rIns="45719" bIns="45719" numCol="1" anchor="t">
              <a:noAutofit/>
            </a:bodyPr>
            <a:lstStyle/>
            <a:p>
              <a:pPr/>
            </a:p>
          </p:txBody>
        </p:sp>
        <p:sp>
          <p:nvSpPr>
            <p:cNvPr id="22" name="Freeform 11"/>
            <p:cNvSpPr/>
            <p:nvPr/>
          </p:nvSpPr>
          <p:spPr>
            <a:xfrm>
              <a:off x="438150" y="2692400"/>
              <a:ext cx="4576763" cy="4170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2" y="25"/>
                  </a:lnTo>
                  <a:lnTo>
                    <a:pt x="15749" y="21600"/>
                  </a:lnTo>
                  <a:lnTo>
                    <a:pt x="21600" y="21600"/>
                  </a:lnTo>
                  <a:lnTo>
                    <a:pt x="1686" y="469"/>
                  </a:lnTo>
                  <a:lnTo>
                    <a:pt x="0" y="0"/>
                  </a:lnTo>
                  <a:close/>
                </a:path>
              </a:pathLst>
            </a:custGeom>
            <a:solidFill>
              <a:srgbClr val="B96C11"/>
            </a:solidFill>
            <a:ln w="12700" cap="flat">
              <a:noFill/>
              <a:miter lim="400000"/>
            </a:ln>
            <a:effectLst/>
          </p:spPr>
          <p:txBody>
            <a:bodyPr wrap="square" lIns="45719" tIns="45719" rIns="45719" bIns="45719" numCol="1" anchor="t">
              <a:noAutofit/>
            </a:bodyPr>
            <a:lstStyle/>
            <a:p>
              <a:pPr/>
            </a:p>
          </p:txBody>
        </p:sp>
        <p:sp>
          <p:nvSpPr>
            <p:cNvPr id="23" name="Freeform 12"/>
            <p:cNvSpPr/>
            <p:nvPr/>
          </p:nvSpPr>
          <p:spPr>
            <a:xfrm>
              <a:off x="0" y="2582863"/>
              <a:ext cx="3584576" cy="427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525" y="889"/>
                  </a:lnTo>
                  <a:lnTo>
                    <a:pt x="2181" y="481"/>
                  </a:lnTo>
                  <a:lnTo>
                    <a:pt x="2152" y="457"/>
                  </a:lnTo>
                  <a:lnTo>
                    <a:pt x="0" y="0"/>
                  </a:lnTo>
                  <a:lnTo>
                    <a:pt x="0" y="24"/>
                  </a:lnTo>
                  <a:lnTo>
                    <a:pt x="16233" y="21600"/>
                  </a:lnTo>
                  <a:lnTo>
                    <a:pt x="21600" y="21600"/>
                  </a:lnTo>
                  <a:close/>
                </a:path>
              </a:pathLst>
            </a:custGeom>
            <a:solidFill>
              <a:srgbClr val="404040"/>
            </a:solidFill>
            <a:ln w="12700" cap="flat">
              <a:noFill/>
              <a:miter lim="400000"/>
            </a:ln>
            <a:effectLst/>
          </p:spPr>
          <p:txBody>
            <a:bodyPr wrap="square" lIns="45719" tIns="45719" rIns="45719" bIns="45719" numCol="1" anchor="t">
              <a:noAutofit/>
            </a:bodyPr>
            <a:lstStyle/>
            <a:p>
              <a:pPr/>
            </a:p>
          </p:txBody>
        </p:sp>
      </p:grpSp>
      <p:sp>
        <p:nvSpPr>
          <p:cNvPr id="25" name="Title Text"/>
          <p:cNvSpPr txBox="1"/>
          <p:nvPr>
            <p:ph type="title"/>
          </p:nvPr>
        </p:nvSpPr>
        <p:spPr>
          <a:xfrm>
            <a:off x="2928400" y="1380067"/>
            <a:ext cx="8574624" cy="2616201"/>
          </a:xfrm>
          <a:prstGeom prst="rect">
            <a:avLst/>
          </a:prstGeom>
        </p:spPr>
        <p:txBody>
          <a:bodyPr anchor="b"/>
          <a:lstStyle>
            <a:lvl1pPr algn="r">
              <a:defRPr sz="6000"/>
            </a:lvl1pPr>
          </a:lstStyle>
          <a:p>
            <a:pPr/>
            <a:r>
              <a:t>Title Text</a:t>
            </a:r>
          </a:p>
        </p:txBody>
      </p:sp>
      <p:sp>
        <p:nvSpPr>
          <p:cNvPr id="26" name="Body Level One…"/>
          <p:cNvSpPr txBox="1"/>
          <p:nvPr>
            <p:ph type="body" sz="quarter" idx="1"/>
          </p:nvPr>
        </p:nvSpPr>
        <p:spPr>
          <a:xfrm>
            <a:off x="4515377" y="3996266"/>
            <a:ext cx="6987645" cy="1388535"/>
          </a:xfrm>
          <a:prstGeom prst="rect">
            <a:avLst/>
          </a:prstGeom>
        </p:spPr>
        <p:txBody>
          <a:bodyPr anchor="t"/>
          <a:lstStyle>
            <a:lvl1pPr marL="0" indent="0" algn="r">
              <a:buClrTx/>
              <a:buSzTx/>
              <a:buFontTx/>
              <a:buNone/>
              <a:defRPr sz="2100"/>
            </a:lvl1pPr>
            <a:lvl2pPr marL="0" indent="457200" algn="r">
              <a:buClrTx/>
              <a:buSzTx/>
              <a:buFontTx/>
              <a:buNone/>
              <a:defRPr sz="2100"/>
            </a:lvl2pPr>
            <a:lvl3pPr marL="0" indent="914400" algn="r">
              <a:buClrTx/>
              <a:buSzTx/>
              <a:buFontTx/>
              <a:buNone/>
              <a:defRPr sz="2100"/>
            </a:lvl3pPr>
            <a:lvl4pPr marL="0" indent="1371600" algn="r">
              <a:buClrTx/>
              <a:buSzTx/>
              <a:buFontTx/>
              <a:buNone/>
              <a:defRPr sz="2100"/>
            </a:lvl4pPr>
            <a:lvl5pPr marL="0" indent="1828800" algn="r">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anoramic Picture with Caption">
    <p:spTree>
      <p:nvGrpSpPr>
        <p:cNvPr id="1" name=""/>
        <p:cNvGrpSpPr/>
        <p:nvPr/>
      </p:nvGrpSpPr>
      <p:grpSpPr>
        <a:xfrm>
          <a:off x="0" y="0"/>
          <a:ext cx="0" cy="0"/>
          <a:chOff x="0" y="0"/>
          <a:chExt cx="0" cy="0"/>
        </a:xfrm>
      </p:grpSpPr>
      <p:sp>
        <p:nvSpPr>
          <p:cNvPr id="106" name="Title Text"/>
          <p:cNvSpPr txBox="1"/>
          <p:nvPr>
            <p:ph type="title"/>
          </p:nvPr>
        </p:nvSpPr>
        <p:spPr>
          <a:xfrm>
            <a:off x="1484311" y="4732864"/>
            <a:ext cx="10018711" cy="566739"/>
          </a:xfrm>
          <a:prstGeom prst="rect">
            <a:avLst/>
          </a:prstGeom>
        </p:spPr>
        <p:txBody>
          <a:bodyPr anchor="b"/>
          <a:lstStyle>
            <a:lvl1pPr>
              <a:defRPr sz="2400"/>
            </a:lvl1pPr>
          </a:lstStyle>
          <a:p>
            <a:pPr/>
            <a:r>
              <a:t>Title Text</a:t>
            </a:r>
          </a:p>
        </p:txBody>
      </p:sp>
      <p:sp>
        <p:nvSpPr>
          <p:cNvPr id="107" name="Picture Placeholder 2"/>
          <p:cNvSpPr/>
          <p:nvPr>
            <p:ph type="pic" sz="half" idx="13"/>
          </p:nvPr>
        </p:nvSpPr>
        <p:spPr>
          <a:xfrm>
            <a:off x="2386011" y="932112"/>
            <a:ext cx="8225944" cy="3164976"/>
          </a:xfrm>
          <a:prstGeom prst="rect">
            <a:avLst/>
          </a:prstGeom>
          <a:ln w="38100">
            <a:solidFill>
              <a:srgbClr val="B2B7B8"/>
            </a:solidFill>
            <a:round/>
          </a:ln>
        </p:spPr>
        <p:txBody>
          <a:bodyPr lIns="91439" rIns="91439" anchor="t">
            <a:noAutofit/>
          </a:bodyPr>
          <a:lstStyle/>
          <a:p>
            <a:pPr/>
          </a:p>
        </p:txBody>
      </p:sp>
      <p:sp>
        <p:nvSpPr>
          <p:cNvPr id="108" name="Body Level One…"/>
          <p:cNvSpPr txBox="1"/>
          <p:nvPr>
            <p:ph type="body" sz="quarter" idx="1"/>
          </p:nvPr>
        </p:nvSpPr>
        <p:spPr>
          <a:xfrm>
            <a:off x="1484311" y="5299602"/>
            <a:ext cx="10018711" cy="493713"/>
          </a:xfrm>
          <a:prstGeom prst="rect">
            <a:avLst/>
          </a:prstGeom>
        </p:spPr>
        <p:txBody>
          <a:bodyPr/>
          <a:lstStyle>
            <a:lvl1pPr marL="0" indent="0" algn="ctr">
              <a:buClrTx/>
              <a:buSzTx/>
              <a:buFontTx/>
              <a:buNone/>
              <a:defRPr sz="1400"/>
            </a:lvl1pPr>
            <a:lvl2pPr marL="0" indent="457200" algn="ctr">
              <a:buClrTx/>
              <a:buSzTx/>
              <a:buFontTx/>
              <a:buNone/>
              <a:defRPr sz="1400"/>
            </a:lvl2pPr>
            <a:lvl3pPr marL="0" indent="914400" algn="ctr">
              <a:buClrTx/>
              <a:buSzTx/>
              <a:buFontTx/>
              <a:buNone/>
              <a:defRPr sz="1400"/>
            </a:lvl3pPr>
            <a:lvl4pPr marL="0" indent="1371600" algn="ctr">
              <a:buClrTx/>
              <a:buSzTx/>
              <a:buFontTx/>
              <a:buNone/>
              <a:defRPr sz="1400"/>
            </a:lvl4pPr>
            <a:lvl5pPr marL="0" indent="1828800" algn="ctr">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nd Caption">
    <p:spTree>
      <p:nvGrpSpPr>
        <p:cNvPr id="1" name=""/>
        <p:cNvGrpSpPr/>
        <p:nvPr/>
      </p:nvGrpSpPr>
      <p:grpSpPr>
        <a:xfrm>
          <a:off x="0" y="0"/>
          <a:ext cx="0" cy="0"/>
          <a:chOff x="0" y="0"/>
          <a:chExt cx="0" cy="0"/>
        </a:xfrm>
      </p:grpSpPr>
      <p:sp>
        <p:nvSpPr>
          <p:cNvPr id="116" name="Title Text"/>
          <p:cNvSpPr txBox="1"/>
          <p:nvPr>
            <p:ph type="title"/>
          </p:nvPr>
        </p:nvSpPr>
        <p:spPr>
          <a:xfrm>
            <a:off x="1484312" y="685800"/>
            <a:ext cx="10018711" cy="3048000"/>
          </a:xfrm>
          <a:prstGeom prst="rect">
            <a:avLst/>
          </a:prstGeom>
        </p:spPr>
        <p:txBody>
          <a:bodyPr/>
          <a:lstStyle>
            <a:lvl1pPr>
              <a:defRPr sz="3200"/>
            </a:lvl1pPr>
          </a:lstStyle>
          <a:p>
            <a:pPr/>
            <a:r>
              <a:t>Title Text</a:t>
            </a:r>
          </a:p>
        </p:txBody>
      </p:sp>
      <p:sp>
        <p:nvSpPr>
          <p:cNvPr id="117" name="Body Level One…"/>
          <p:cNvSpPr txBox="1"/>
          <p:nvPr>
            <p:ph type="body" sz="quarter" idx="1"/>
          </p:nvPr>
        </p:nvSpPr>
        <p:spPr>
          <a:xfrm>
            <a:off x="1484312" y="4343400"/>
            <a:ext cx="10018714" cy="1447800"/>
          </a:xfrm>
          <a:prstGeom prst="rect">
            <a:avLst/>
          </a:prstGeom>
        </p:spPr>
        <p:txBody>
          <a:bodyPr/>
          <a:lstStyle>
            <a:lvl1pPr marL="0" indent="0" algn="ctr">
              <a:buClrTx/>
              <a:buSzTx/>
              <a:buFontTx/>
              <a:buNone/>
              <a:defRPr sz="2000"/>
            </a:lvl1pPr>
            <a:lvl2pPr marL="0" indent="457200" algn="ctr">
              <a:buClrTx/>
              <a:buSzTx/>
              <a:buFontTx/>
              <a:buNone/>
              <a:defRPr sz="2000"/>
            </a:lvl2pPr>
            <a:lvl3pPr marL="0" indent="914400" algn="ctr">
              <a:buClrTx/>
              <a:buSzTx/>
              <a:buFontTx/>
              <a:buNone/>
              <a:defRPr sz="2000"/>
            </a:lvl3pPr>
            <a:lvl4pPr marL="0" indent="1371600" algn="ctr">
              <a:buClrTx/>
              <a:buSzTx/>
              <a:buFontTx/>
              <a:buNone/>
              <a:defRPr sz="2000"/>
            </a:lvl4pPr>
            <a:lvl5pPr marL="0" indent="1828800" algn="ctr">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with Caption">
    <p:spTree>
      <p:nvGrpSpPr>
        <p:cNvPr id="1" name=""/>
        <p:cNvGrpSpPr/>
        <p:nvPr/>
      </p:nvGrpSpPr>
      <p:grpSpPr>
        <a:xfrm>
          <a:off x="0" y="0"/>
          <a:ext cx="0" cy="0"/>
          <a:chOff x="0" y="0"/>
          <a:chExt cx="0" cy="0"/>
        </a:xfrm>
      </p:grpSpPr>
      <p:sp>
        <p:nvSpPr>
          <p:cNvPr id="125" name="TextBox 13"/>
          <p:cNvSpPr txBox="1"/>
          <p:nvPr/>
        </p:nvSpPr>
        <p:spPr>
          <a:xfrm>
            <a:off x="1598612" y="531840"/>
            <a:ext cx="609601" cy="1247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sz="8000"/>
            </a:lvl1pPr>
          </a:lstStyle>
          <a:p>
            <a:pPr/>
            <a:r>
              <a:t>“</a:t>
            </a:r>
          </a:p>
        </p:txBody>
      </p:sp>
      <p:sp>
        <p:nvSpPr>
          <p:cNvPr id="126" name="TextBox 14"/>
          <p:cNvSpPr txBox="1"/>
          <p:nvPr/>
        </p:nvSpPr>
        <p:spPr>
          <a:xfrm>
            <a:off x="10893425" y="2488217"/>
            <a:ext cx="609600" cy="1247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lvl1pPr>
          </a:lstStyle>
          <a:p>
            <a:pPr/>
            <a:r>
              <a:t>”</a:t>
            </a:r>
          </a:p>
        </p:txBody>
      </p:sp>
      <p:sp>
        <p:nvSpPr>
          <p:cNvPr id="127" name="Title Text"/>
          <p:cNvSpPr txBox="1"/>
          <p:nvPr>
            <p:ph type="title"/>
          </p:nvPr>
        </p:nvSpPr>
        <p:spPr>
          <a:xfrm>
            <a:off x="2208211" y="685800"/>
            <a:ext cx="8990013" cy="2743200"/>
          </a:xfrm>
          <a:prstGeom prst="rect">
            <a:avLst/>
          </a:prstGeom>
        </p:spPr>
        <p:txBody>
          <a:bodyPr/>
          <a:lstStyle>
            <a:lvl1pPr>
              <a:defRPr sz="3200"/>
            </a:lvl1pPr>
          </a:lstStyle>
          <a:p>
            <a:pPr/>
            <a:r>
              <a:t>Title Text</a:t>
            </a:r>
          </a:p>
        </p:txBody>
      </p:sp>
      <p:sp>
        <p:nvSpPr>
          <p:cNvPr id="128" name="Body Level One…"/>
          <p:cNvSpPr txBox="1"/>
          <p:nvPr>
            <p:ph type="body" sz="quarter" idx="1"/>
          </p:nvPr>
        </p:nvSpPr>
        <p:spPr>
          <a:xfrm>
            <a:off x="2436810" y="3428998"/>
            <a:ext cx="8532816" cy="381001"/>
          </a:xfrm>
          <a:prstGeom prst="rect">
            <a:avLst/>
          </a:prstGeom>
        </p:spPr>
        <p:txBody>
          <a:bodyPr/>
          <a:lstStyle>
            <a:lvl1pPr marL="0" indent="0">
              <a:buClrTx/>
              <a:buSzTx/>
              <a:buFontTx/>
              <a:buNone/>
              <a:defRPr sz="1800"/>
            </a:lvl1pPr>
            <a:lvl2pPr marL="0" indent="457200">
              <a:buClrTx/>
              <a:buSzTx/>
              <a:buFontTx/>
              <a:buNone/>
              <a:defRPr sz="1800"/>
            </a:lvl2pPr>
            <a:lvl3pPr marL="0" indent="914400">
              <a:buClrTx/>
              <a:buSzTx/>
              <a:buFontTx/>
              <a:buNone/>
              <a:defRPr sz="1800"/>
            </a:lvl3pPr>
            <a:lvl4pPr marL="0" indent="1371600">
              <a:buClrTx/>
              <a:buSzTx/>
              <a:buFontTx/>
              <a:buNone/>
              <a:defRPr sz="1800"/>
            </a:lvl4pPr>
            <a:lvl5pPr marL="0" indent="1828800">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29" name="Text Placeholder 2"/>
          <p:cNvSpPr/>
          <p:nvPr>
            <p:ph type="body" sz="quarter" idx="13"/>
          </p:nvPr>
        </p:nvSpPr>
        <p:spPr>
          <a:xfrm>
            <a:off x="1484311" y="4343400"/>
            <a:ext cx="10018711" cy="1447800"/>
          </a:xfrm>
          <a:prstGeom prst="rect">
            <a:avLst/>
          </a:prstGeom>
        </p:spPr>
        <p:txBody>
          <a:bodyPr/>
          <a:lstStyle/>
          <a:p>
            <a:pPr marL="0" indent="0" algn="ctr">
              <a:buClrTx/>
              <a:buSzTx/>
              <a:buFontTx/>
              <a:buNone/>
              <a:defRPr sz="2000"/>
            </a:pP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Name Card">
    <p:spTree>
      <p:nvGrpSpPr>
        <p:cNvPr id="1" name=""/>
        <p:cNvGrpSpPr/>
        <p:nvPr/>
      </p:nvGrpSpPr>
      <p:grpSpPr>
        <a:xfrm>
          <a:off x="0" y="0"/>
          <a:ext cx="0" cy="0"/>
          <a:chOff x="0" y="0"/>
          <a:chExt cx="0" cy="0"/>
        </a:xfrm>
      </p:grpSpPr>
      <p:sp>
        <p:nvSpPr>
          <p:cNvPr id="137" name="Title Text"/>
          <p:cNvSpPr txBox="1"/>
          <p:nvPr>
            <p:ph type="title"/>
          </p:nvPr>
        </p:nvSpPr>
        <p:spPr>
          <a:xfrm>
            <a:off x="1484312" y="3308580"/>
            <a:ext cx="10018710" cy="1468801"/>
          </a:xfrm>
          <a:prstGeom prst="rect">
            <a:avLst/>
          </a:prstGeom>
        </p:spPr>
        <p:txBody>
          <a:bodyPr anchor="b"/>
          <a:lstStyle>
            <a:lvl1pPr algn="r">
              <a:defRPr sz="3200"/>
            </a:lvl1pPr>
          </a:lstStyle>
          <a:p>
            <a:pPr/>
            <a:r>
              <a:t>Title Text</a:t>
            </a:r>
          </a:p>
        </p:txBody>
      </p:sp>
      <p:sp>
        <p:nvSpPr>
          <p:cNvPr id="138" name="Body Level One…"/>
          <p:cNvSpPr txBox="1"/>
          <p:nvPr>
            <p:ph type="body" sz="quarter" idx="1"/>
          </p:nvPr>
        </p:nvSpPr>
        <p:spPr>
          <a:xfrm>
            <a:off x="1484312" y="4777380"/>
            <a:ext cx="10018711" cy="860401"/>
          </a:xfrm>
          <a:prstGeom prst="rect">
            <a:avLst/>
          </a:prstGeom>
        </p:spPr>
        <p:txBody>
          <a:bodyPr anchor="t"/>
          <a:lstStyle>
            <a:lvl1pPr marL="0" indent="0" algn="r">
              <a:buClrTx/>
              <a:buSzTx/>
              <a:buFontTx/>
              <a:buNone/>
              <a:defRPr sz="2000"/>
            </a:lvl1pPr>
            <a:lvl2pPr marL="0" indent="457200" algn="r">
              <a:buClrTx/>
              <a:buSzTx/>
              <a:buFontTx/>
              <a:buNone/>
              <a:defRPr sz="2000"/>
            </a:lvl2pPr>
            <a:lvl3pPr marL="0" indent="914400" algn="r">
              <a:buClrTx/>
              <a:buSzTx/>
              <a:buFontTx/>
              <a:buNone/>
              <a:defRPr sz="2000"/>
            </a:lvl3pPr>
            <a:lvl4pPr marL="0" indent="1371600" algn="r">
              <a:buClrTx/>
              <a:buSzTx/>
              <a:buFontTx/>
              <a:buNone/>
              <a:defRPr sz="2000"/>
            </a:lvl4pPr>
            <a:lvl5pPr marL="0" indent="1828800" algn="r">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Quote Name Card">
    <p:spTree>
      <p:nvGrpSpPr>
        <p:cNvPr id="1" name=""/>
        <p:cNvGrpSpPr/>
        <p:nvPr/>
      </p:nvGrpSpPr>
      <p:grpSpPr>
        <a:xfrm>
          <a:off x="0" y="0"/>
          <a:ext cx="0" cy="0"/>
          <a:chOff x="0" y="0"/>
          <a:chExt cx="0" cy="0"/>
        </a:xfrm>
      </p:grpSpPr>
      <p:sp>
        <p:nvSpPr>
          <p:cNvPr id="146" name="TextBox 13"/>
          <p:cNvSpPr txBox="1"/>
          <p:nvPr/>
        </p:nvSpPr>
        <p:spPr>
          <a:xfrm>
            <a:off x="1598612" y="531840"/>
            <a:ext cx="609601" cy="1247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sz="8000"/>
            </a:lvl1pPr>
          </a:lstStyle>
          <a:p>
            <a:pPr/>
            <a:r>
              <a:t>“</a:t>
            </a:r>
          </a:p>
        </p:txBody>
      </p:sp>
      <p:sp>
        <p:nvSpPr>
          <p:cNvPr id="147" name="TextBox 14"/>
          <p:cNvSpPr txBox="1"/>
          <p:nvPr/>
        </p:nvSpPr>
        <p:spPr>
          <a:xfrm>
            <a:off x="10893425" y="2488217"/>
            <a:ext cx="609600" cy="1247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lvl1pPr>
          </a:lstStyle>
          <a:p>
            <a:pPr/>
            <a:r>
              <a:t>”</a:t>
            </a:r>
          </a:p>
        </p:txBody>
      </p:sp>
      <p:sp>
        <p:nvSpPr>
          <p:cNvPr id="148" name="Title Text"/>
          <p:cNvSpPr txBox="1"/>
          <p:nvPr>
            <p:ph type="title"/>
          </p:nvPr>
        </p:nvSpPr>
        <p:spPr>
          <a:xfrm>
            <a:off x="2208211" y="685800"/>
            <a:ext cx="8990013" cy="2743200"/>
          </a:xfrm>
          <a:prstGeom prst="rect">
            <a:avLst/>
          </a:prstGeom>
        </p:spPr>
        <p:txBody>
          <a:bodyPr/>
          <a:lstStyle>
            <a:lvl1pPr>
              <a:defRPr sz="3200"/>
            </a:lvl1pPr>
          </a:lstStyle>
          <a:p>
            <a:pPr/>
            <a:r>
              <a:t>Title Text</a:t>
            </a:r>
          </a:p>
        </p:txBody>
      </p:sp>
      <p:sp>
        <p:nvSpPr>
          <p:cNvPr id="149" name="Body Level One…"/>
          <p:cNvSpPr txBox="1"/>
          <p:nvPr>
            <p:ph type="body" sz="quarter" idx="1"/>
          </p:nvPr>
        </p:nvSpPr>
        <p:spPr>
          <a:xfrm>
            <a:off x="1484312" y="3886200"/>
            <a:ext cx="10018712" cy="889000"/>
          </a:xfrm>
          <a:prstGeom prst="rect">
            <a:avLst/>
          </a:prstGeom>
        </p:spPr>
        <p:txBody>
          <a:bodyPr anchor="b"/>
          <a:lstStyle>
            <a:lvl1pPr indent="-571500" algn="r">
              <a:buClrTx/>
              <a:buSzTx/>
              <a:buFontTx/>
              <a:buNone/>
            </a:lvl1pPr>
            <a:lvl2pPr algn="r">
              <a:buClrTx/>
              <a:buFontTx/>
            </a:lvl2pPr>
            <a:lvl3pPr algn="r">
              <a:buClrTx/>
              <a:buFontTx/>
            </a:lvl3pPr>
            <a:lvl4pPr algn="r">
              <a:buClrTx/>
              <a:buFontTx/>
            </a:lvl4pPr>
            <a:lvl5pPr algn="r">
              <a:buClrTx/>
              <a:buFontTx/>
            </a:lvl5pPr>
          </a:lstStyle>
          <a:p>
            <a:pPr/>
            <a:r>
              <a:t>Body Level One</a:t>
            </a:r>
          </a:p>
          <a:p>
            <a:pPr lvl="1"/>
            <a:r>
              <a:t>Body Level Two</a:t>
            </a:r>
          </a:p>
          <a:p>
            <a:pPr lvl="2"/>
            <a:r>
              <a:t>Body Level Three</a:t>
            </a:r>
          </a:p>
          <a:p>
            <a:pPr lvl="3"/>
            <a:r>
              <a:t>Body Level Four</a:t>
            </a:r>
          </a:p>
          <a:p>
            <a:pPr lvl="4"/>
            <a:r>
              <a:t>Body Level Five</a:t>
            </a:r>
          </a:p>
        </p:txBody>
      </p:sp>
      <p:sp>
        <p:nvSpPr>
          <p:cNvPr id="150" name="Text Placeholder 2"/>
          <p:cNvSpPr/>
          <p:nvPr>
            <p:ph type="body" sz="quarter" idx="13"/>
          </p:nvPr>
        </p:nvSpPr>
        <p:spPr>
          <a:xfrm>
            <a:off x="1484311" y="4775200"/>
            <a:ext cx="10018712" cy="1016000"/>
          </a:xfrm>
          <a:prstGeom prst="rect">
            <a:avLst/>
          </a:prstGeom>
        </p:spPr>
        <p:txBody>
          <a:bodyPr anchor="t"/>
          <a:lstStyle/>
          <a:p>
            <a:pPr marL="0" indent="0" algn="r">
              <a:buClrTx/>
              <a:buSzTx/>
              <a:buFontTx/>
              <a:buNone/>
              <a:defRPr sz="1800"/>
            </a:pP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rue or False">
    <p:spTree>
      <p:nvGrpSpPr>
        <p:cNvPr id="1" name=""/>
        <p:cNvGrpSpPr/>
        <p:nvPr/>
      </p:nvGrpSpPr>
      <p:grpSpPr>
        <a:xfrm>
          <a:off x="0" y="0"/>
          <a:ext cx="0" cy="0"/>
          <a:chOff x="0" y="0"/>
          <a:chExt cx="0" cy="0"/>
        </a:xfrm>
      </p:grpSpPr>
      <p:sp>
        <p:nvSpPr>
          <p:cNvPr id="158" name="Title Text"/>
          <p:cNvSpPr txBox="1"/>
          <p:nvPr>
            <p:ph type="title"/>
          </p:nvPr>
        </p:nvSpPr>
        <p:spPr>
          <a:xfrm>
            <a:off x="1484312" y="685800"/>
            <a:ext cx="10018713" cy="2727325"/>
          </a:xfrm>
          <a:prstGeom prst="rect">
            <a:avLst/>
          </a:prstGeom>
        </p:spPr>
        <p:txBody>
          <a:bodyPr/>
          <a:lstStyle/>
          <a:p>
            <a:pPr/>
            <a:r>
              <a:t>Title Text</a:t>
            </a:r>
          </a:p>
        </p:txBody>
      </p:sp>
      <p:sp>
        <p:nvSpPr>
          <p:cNvPr id="159" name="Body Level One…"/>
          <p:cNvSpPr txBox="1"/>
          <p:nvPr>
            <p:ph type="body" sz="quarter" idx="1"/>
          </p:nvPr>
        </p:nvSpPr>
        <p:spPr>
          <a:xfrm>
            <a:off x="1484312" y="3505200"/>
            <a:ext cx="10018714" cy="838200"/>
          </a:xfrm>
          <a:prstGeom prst="rect">
            <a:avLst/>
          </a:prstGeom>
        </p:spPr>
        <p:txBody>
          <a:bodyPr anchor="b"/>
          <a:lstStyle>
            <a:lvl1pPr indent="-571500">
              <a:buClrTx/>
              <a:buSzTx/>
              <a:buFontTx/>
              <a:buNone/>
              <a:defRPr sz="2800"/>
            </a:lvl1pPr>
            <a:lvl2pPr marL="857250" indent="-400050">
              <a:buClrTx/>
              <a:buFontTx/>
              <a:defRPr sz="2800"/>
            </a:lvl2pPr>
            <a:lvl3pPr marL="1358900" indent="-444500">
              <a:buClrTx/>
              <a:buFontTx/>
              <a:defRPr sz="2800"/>
            </a:lvl3pPr>
            <a:lvl4pPr marL="1671637" indent="-300037">
              <a:buClrTx/>
              <a:buFontTx/>
              <a:defRPr sz="2800"/>
            </a:lvl4pPr>
            <a:lvl5pPr marL="2171700" indent="-342900">
              <a:buClrTx/>
              <a:buFontTx/>
              <a:defRPr sz="2800"/>
            </a:lvl5pPr>
          </a:lstStyle>
          <a:p>
            <a:pPr/>
            <a:r>
              <a:t>Body Level One</a:t>
            </a:r>
          </a:p>
          <a:p>
            <a:pPr lvl="1"/>
            <a:r>
              <a:t>Body Level Two</a:t>
            </a:r>
          </a:p>
          <a:p>
            <a:pPr lvl="2"/>
            <a:r>
              <a:t>Body Level Three</a:t>
            </a:r>
          </a:p>
          <a:p>
            <a:pPr lvl="3"/>
            <a:r>
              <a:t>Body Level Four</a:t>
            </a:r>
          </a:p>
          <a:p>
            <a:pPr lvl="4"/>
            <a:r>
              <a:t>Body Level Five</a:t>
            </a:r>
          </a:p>
        </p:txBody>
      </p:sp>
      <p:sp>
        <p:nvSpPr>
          <p:cNvPr id="160" name="Text Placeholder 2"/>
          <p:cNvSpPr/>
          <p:nvPr>
            <p:ph type="body" sz="quarter" idx="13"/>
          </p:nvPr>
        </p:nvSpPr>
        <p:spPr>
          <a:xfrm>
            <a:off x="1484310" y="4343400"/>
            <a:ext cx="10018715" cy="1447800"/>
          </a:xfrm>
          <a:prstGeom prst="rect">
            <a:avLst/>
          </a:prstGeom>
        </p:spPr>
        <p:txBody>
          <a:bodyPr anchor="t"/>
          <a:lstStyle/>
          <a:p>
            <a:pPr marL="0" indent="0">
              <a:buClrTx/>
              <a:buSzTx/>
              <a:buFontTx/>
              <a:buNone/>
              <a:defRPr sz="1800"/>
            </a:pPr>
          </a:p>
        </p:txBody>
      </p:sp>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168" name="Title Text"/>
          <p:cNvSpPr txBox="1"/>
          <p:nvPr>
            <p:ph type="title"/>
          </p:nvPr>
        </p:nvSpPr>
        <p:spPr>
          <a:prstGeom prst="rect">
            <a:avLst/>
          </a:prstGeom>
        </p:spPr>
        <p:txBody>
          <a:bodyPr/>
          <a:lstStyle/>
          <a:p>
            <a:pPr/>
            <a:r>
              <a:t>Title Text</a:t>
            </a:r>
          </a:p>
        </p:txBody>
      </p:sp>
      <p:sp>
        <p:nvSpPr>
          <p:cNvPr id="169" name="Body Level One…"/>
          <p:cNvSpPr txBox="1"/>
          <p:nvPr>
            <p:ph type="body" sz="half" idx="1"/>
          </p:nvPr>
        </p:nvSpPr>
        <p:spPr>
          <a:xfrm>
            <a:off x="1484309" y="2666999"/>
            <a:ext cx="10018715" cy="3124201"/>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77" name="Title Text"/>
          <p:cNvSpPr txBox="1"/>
          <p:nvPr>
            <p:ph type="title"/>
          </p:nvPr>
        </p:nvSpPr>
        <p:spPr>
          <a:xfrm>
            <a:off x="9732654" y="685800"/>
            <a:ext cx="1770370" cy="5105400"/>
          </a:xfrm>
          <a:prstGeom prst="rect">
            <a:avLst/>
          </a:prstGeom>
        </p:spPr>
        <p:txBody>
          <a:bodyPr/>
          <a:lstStyle/>
          <a:p>
            <a:pPr/>
            <a:r>
              <a:t>Title Text</a:t>
            </a:r>
          </a:p>
        </p:txBody>
      </p:sp>
      <p:sp>
        <p:nvSpPr>
          <p:cNvPr id="178" name="Body Level One…"/>
          <p:cNvSpPr txBox="1"/>
          <p:nvPr>
            <p:ph type="body" idx="1"/>
          </p:nvPr>
        </p:nvSpPr>
        <p:spPr>
          <a:xfrm>
            <a:off x="1484312" y="685800"/>
            <a:ext cx="8019743" cy="51054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4" name="Title Text"/>
          <p:cNvSpPr txBox="1"/>
          <p:nvPr>
            <p:ph type="title"/>
          </p:nvPr>
        </p:nvSpPr>
        <p:spPr>
          <a:prstGeom prst="rect">
            <a:avLst/>
          </a:prstGeom>
        </p:spPr>
        <p:txBody>
          <a:bodyPr/>
          <a:lstStyle/>
          <a:p>
            <a:pPr/>
            <a:r>
              <a:t>Title Text</a:t>
            </a:r>
          </a:p>
        </p:txBody>
      </p:sp>
      <p:sp>
        <p:nvSpPr>
          <p:cNvPr id="35" name="Body Level One…"/>
          <p:cNvSpPr txBox="1"/>
          <p:nvPr>
            <p:ph type="body" sz="half" idx="1"/>
          </p:nvPr>
        </p:nvSpPr>
        <p:spPr>
          <a:xfrm>
            <a:off x="1484309" y="2666999"/>
            <a:ext cx="10018715" cy="31242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271883" y="5934123"/>
            <a:ext cx="231141"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43" name="Title Text"/>
          <p:cNvSpPr txBox="1"/>
          <p:nvPr>
            <p:ph type="title"/>
          </p:nvPr>
        </p:nvSpPr>
        <p:spPr>
          <a:xfrm>
            <a:off x="2572279" y="2666999"/>
            <a:ext cx="8930748" cy="2110383"/>
          </a:xfrm>
          <a:prstGeom prst="rect">
            <a:avLst/>
          </a:prstGeom>
        </p:spPr>
        <p:txBody>
          <a:bodyPr anchor="b"/>
          <a:lstStyle>
            <a:lvl1pPr algn="r"/>
          </a:lstStyle>
          <a:p>
            <a:pPr/>
            <a:r>
              <a:t>Title Text</a:t>
            </a:r>
          </a:p>
        </p:txBody>
      </p:sp>
      <p:sp>
        <p:nvSpPr>
          <p:cNvPr id="44" name="Body Level One…"/>
          <p:cNvSpPr txBox="1"/>
          <p:nvPr>
            <p:ph type="body" sz="quarter" idx="1"/>
          </p:nvPr>
        </p:nvSpPr>
        <p:spPr>
          <a:xfrm>
            <a:off x="2572278" y="4777380"/>
            <a:ext cx="8930748" cy="860401"/>
          </a:xfrm>
          <a:prstGeom prst="rect">
            <a:avLst/>
          </a:prstGeom>
        </p:spPr>
        <p:txBody>
          <a:bodyPr anchor="t"/>
          <a:lstStyle>
            <a:lvl1pPr marL="0" indent="0" algn="r">
              <a:buClrTx/>
              <a:buSzTx/>
              <a:buFontTx/>
              <a:buNone/>
              <a:defRPr sz="2000"/>
            </a:lvl1pPr>
            <a:lvl2pPr marL="0" indent="457200" algn="r">
              <a:buClrTx/>
              <a:buSzTx/>
              <a:buFontTx/>
              <a:buNone/>
              <a:defRPr sz="2000"/>
            </a:lvl2pPr>
            <a:lvl3pPr marL="0" indent="914400" algn="r">
              <a:buClrTx/>
              <a:buSzTx/>
              <a:buFontTx/>
              <a:buNone/>
              <a:defRPr sz="2000"/>
            </a:lvl3pPr>
            <a:lvl4pPr marL="0" indent="1371600" algn="r">
              <a:buClrTx/>
              <a:buSzTx/>
              <a:buFontTx/>
              <a:buNone/>
              <a:defRPr sz="2000"/>
            </a:lvl4pPr>
            <a:lvl5pPr marL="0" indent="1828800" algn="r">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Body Level One…"/>
          <p:cNvSpPr txBox="1"/>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61" name="Title Text"/>
          <p:cNvSpPr txBox="1"/>
          <p:nvPr>
            <p:ph type="title"/>
          </p:nvPr>
        </p:nvSpPr>
        <p:spPr>
          <a:prstGeom prst="rect">
            <a:avLst/>
          </a:prstGeom>
        </p:spPr>
        <p:txBody>
          <a:bodyPr/>
          <a:lstStyle/>
          <a:p>
            <a:pPr/>
            <a:r>
              <a:t>Title Text</a:t>
            </a:r>
          </a:p>
        </p:txBody>
      </p:sp>
      <p:sp>
        <p:nvSpPr>
          <p:cNvPr id="62" name="Body Level One…"/>
          <p:cNvSpPr txBox="1"/>
          <p:nvPr>
            <p:ph type="body" sz="quarter" idx="1"/>
          </p:nvPr>
        </p:nvSpPr>
        <p:spPr>
          <a:xfrm>
            <a:off x="1772179" y="2658533"/>
            <a:ext cx="4607189" cy="576263"/>
          </a:xfrm>
          <a:prstGeom prst="rect">
            <a:avLst/>
          </a:prstGeom>
        </p:spPr>
        <p:txBody>
          <a:bodyPr anchor="b"/>
          <a:lstStyle>
            <a:lvl1pPr marL="0" indent="0">
              <a:buClrTx/>
              <a:buSzTx/>
              <a:buFontTx/>
              <a:buNone/>
              <a:defRPr sz="2800">
                <a:solidFill>
                  <a:srgbClr val="B96C11"/>
                </a:solidFill>
              </a:defRPr>
            </a:lvl1pPr>
            <a:lvl2pPr marL="0" indent="457200">
              <a:buClrTx/>
              <a:buSzTx/>
              <a:buFontTx/>
              <a:buNone/>
              <a:defRPr sz="2800">
                <a:solidFill>
                  <a:srgbClr val="B96C11"/>
                </a:solidFill>
              </a:defRPr>
            </a:lvl2pPr>
            <a:lvl3pPr marL="0" indent="914400">
              <a:buClrTx/>
              <a:buSzTx/>
              <a:buFontTx/>
              <a:buNone/>
              <a:defRPr sz="2800">
                <a:solidFill>
                  <a:srgbClr val="B96C11"/>
                </a:solidFill>
              </a:defRPr>
            </a:lvl3pPr>
            <a:lvl4pPr marL="0" indent="1371600">
              <a:buClrTx/>
              <a:buSzTx/>
              <a:buFontTx/>
              <a:buNone/>
              <a:defRPr sz="2800">
                <a:solidFill>
                  <a:srgbClr val="B96C11"/>
                </a:solidFill>
              </a:defRPr>
            </a:lvl4pPr>
            <a:lvl5pPr marL="0" indent="1828800">
              <a:buClrTx/>
              <a:buSzTx/>
              <a:buFontTx/>
              <a:buNone/>
              <a:defRPr sz="2800">
                <a:solidFill>
                  <a:srgbClr val="B96C11"/>
                </a:solidFill>
              </a:defRPr>
            </a:lvl5pPr>
          </a:lstStyle>
          <a:p>
            <a:pPr/>
            <a:r>
              <a:t>Body Level One</a:t>
            </a:r>
          </a:p>
          <a:p>
            <a:pPr lvl="1"/>
            <a:r>
              <a:t>Body Level Two</a:t>
            </a:r>
          </a:p>
          <a:p>
            <a:pPr lvl="2"/>
            <a:r>
              <a:t>Body Level Three</a:t>
            </a:r>
          </a:p>
          <a:p>
            <a:pPr lvl="3"/>
            <a:r>
              <a:t>Body Level Four</a:t>
            </a:r>
          </a:p>
          <a:p>
            <a:pPr lvl="4"/>
            <a:r>
              <a:t>Body Level Five</a:t>
            </a:r>
          </a:p>
        </p:txBody>
      </p:sp>
      <p:sp>
        <p:nvSpPr>
          <p:cNvPr id="63" name="Text Placeholder 4"/>
          <p:cNvSpPr/>
          <p:nvPr>
            <p:ph type="body" sz="quarter" idx="13"/>
          </p:nvPr>
        </p:nvSpPr>
        <p:spPr>
          <a:xfrm>
            <a:off x="6880486" y="2667000"/>
            <a:ext cx="4622538" cy="576263"/>
          </a:xfrm>
          <a:prstGeom prst="rect">
            <a:avLst/>
          </a:prstGeom>
        </p:spPr>
        <p:txBody>
          <a:bodyPr anchor="b"/>
          <a:lstStyle/>
          <a:p>
            <a:pPr marL="0" indent="0">
              <a:buClrTx/>
              <a:buSzTx/>
              <a:buFontTx/>
              <a:buNone/>
              <a:defRPr sz="2800">
                <a:solidFill>
                  <a:srgbClr val="B96C11"/>
                </a:solidFill>
              </a:defRPr>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71" name="Title Text"/>
          <p:cNvSpPr txBox="1"/>
          <p:nvPr>
            <p:ph type="title"/>
          </p:nvPr>
        </p:nvSpPr>
        <p:spPr>
          <a:prstGeom prst="rect">
            <a:avLst/>
          </a:prstGeom>
        </p:spPr>
        <p:txBody>
          <a:body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86" name="Title Text"/>
          <p:cNvSpPr txBox="1"/>
          <p:nvPr>
            <p:ph type="title"/>
          </p:nvPr>
        </p:nvSpPr>
        <p:spPr>
          <a:xfrm>
            <a:off x="1484312" y="1600200"/>
            <a:ext cx="3549121" cy="1371600"/>
          </a:xfrm>
          <a:prstGeom prst="rect">
            <a:avLst/>
          </a:prstGeom>
        </p:spPr>
        <p:txBody>
          <a:bodyPr anchor="b"/>
          <a:lstStyle>
            <a:lvl1pPr>
              <a:defRPr sz="2400"/>
            </a:lvl1pPr>
          </a:lstStyle>
          <a:p>
            <a:pPr/>
            <a:r>
              <a:t>Title Text</a:t>
            </a:r>
          </a:p>
        </p:txBody>
      </p:sp>
      <p:sp>
        <p:nvSpPr>
          <p:cNvPr id="87" name="Body Level One…"/>
          <p:cNvSpPr txBox="1"/>
          <p:nvPr>
            <p:ph type="body" sz="half" idx="1"/>
          </p:nvPr>
        </p:nvSpPr>
        <p:spPr>
          <a:xfrm>
            <a:off x="5262033" y="685798"/>
            <a:ext cx="6240991" cy="5105403"/>
          </a:xfrm>
          <a:prstGeom prst="rect">
            <a:avLst/>
          </a:prstGeom>
        </p:spPr>
        <p:txBody>
          <a:bodyPr/>
          <a:lstStyle>
            <a:lvl1pPr>
              <a:defRPr sz="2000"/>
            </a:lvl1pPr>
            <a:lvl2pPr marL="774700" indent="-317500">
              <a:defRPr sz="2000"/>
            </a:lvl2pPr>
            <a:lvl3pPr marL="1271587" indent="-357187">
              <a:defRPr sz="2000"/>
            </a:lvl3pPr>
            <a:lvl4pPr marL="1616528" indent="-244928">
              <a:defRPr sz="2000"/>
            </a:lvl4pPr>
            <a:lvl5pPr marL="2073728" indent="-244928">
              <a:defRPr sz="2000"/>
            </a:lvl5pPr>
          </a:lstStyle>
          <a:p>
            <a:pPr/>
            <a:r>
              <a:t>Body Level One</a:t>
            </a:r>
          </a:p>
          <a:p>
            <a:pPr lvl="1"/>
            <a:r>
              <a:t>Body Level Two</a:t>
            </a:r>
          </a:p>
          <a:p>
            <a:pPr lvl="2"/>
            <a:r>
              <a:t>Body Level Three</a:t>
            </a:r>
          </a:p>
          <a:p>
            <a:pPr lvl="3"/>
            <a:r>
              <a:t>Body Level Four</a:t>
            </a:r>
          </a:p>
          <a:p>
            <a:pPr lvl="4"/>
            <a:r>
              <a:t>Body Level Five</a:t>
            </a:r>
          </a:p>
        </p:txBody>
      </p:sp>
      <p:sp>
        <p:nvSpPr>
          <p:cNvPr id="88" name="Text Placeholder 3"/>
          <p:cNvSpPr/>
          <p:nvPr>
            <p:ph type="body" sz="quarter" idx="13"/>
          </p:nvPr>
        </p:nvSpPr>
        <p:spPr>
          <a:xfrm>
            <a:off x="1484312" y="2971800"/>
            <a:ext cx="3549121" cy="1828800"/>
          </a:xfrm>
          <a:prstGeom prst="rect">
            <a:avLst/>
          </a:prstGeom>
        </p:spPr>
        <p:txBody>
          <a:bodyPr/>
          <a:lstStyle/>
          <a:p>
            <a:pPr marL="0" indent="0" algn="ctr">
              <a:buClrTx/>
              <a:buSzTx/>
              <a:buFontTx/>
              <a:buNone/>
              <a:defRPr sz="16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96" name="Title Text"/>
          <p:cNvSpPr txBox="1"/>
          <p:nvPr>
            <p:ph type="title"/>
          </p:nvPr>
        </p:nvSpPr>
        <p:spPr>
          <a:xfrm>
            <a:off x="1482724" y="1752599"/>
            <a:ext cx="5426158" cy="1371601"/>
          </a:xfrm>
          <a:prstGeom prst="rect">
            <a:avLst/>
          </a:prstGeom>
        </p:spPr>
        <p:txBody>
          <a:bodyPr anchor="b"/>
          <a:lstStyle>
            <a:lvl1pPr>
              <a:defRPr sz="2800"/>
            </a:lvl1pPr>
          </a:lstStyle>
          <a:p>
            <a:pPr/>
            <a:r>
              <a:t>Title Text</a:t>
            </a:r>
          </a:p>
        </p:txBody>
      </p:sp>
      <p:sp>
        <p:nvSpPr>
          <p:cNvPr id="97" name="Picture Placeholder 2"/>
          <p:cNvSpPr/>
          <p:nvPr>
            <p:ph type="pic" sz="quarter" idx="13"/>
          </p:nvPr>
        </p:nvSpPr>
        <p:spPr>
          <a:xfrm>
            <a:off x="7594682" y="914400"/>
            <a:ext cx="3280975" cy="4572000"/>
          </a:xfrm>
          <a:prstGeom prst="rect">
            <a:avLst/>
          </a:prstGeom>
          <a:ln w="38100">
            <a:solidFill>
              <a:srgbClr val="B2B7B8"/>
            </a:solidFill>
            <a:round/>
          </a:ln>
        </p:spPr>
        <p:txBody>
          <a:bodyPr lIns="91439" rIns="91439" anchor="t">
            <a:noAutofit/>
          </a:bodyPr>
          <a:lstStyle/>
          <a:p>
            <a:pPr/>
          </a:p>
        </p:txBody>
      </p:sp>
      <p:sp>
        <p:nvSpPr>
          <p:cNvPr id="98" name="Body Level One…"/>
          <p:cNvSpPr txBox="1"/>
          <p:nvPr>
            <p:ph type="body" sz="quarter" idx="1"/>
          </p:nvPr>
        </p:nvSpPr>
        <p:spPr>
          <a:xfrm>
            <a:off x="1482724" y="3124199"/>
            <a:ext cx="5426158" cy="1828801"/>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8" name="Group 6"/>
          <p:cNvGrpSpPr/>
          <p:nvPr/>
        </p:nvGrpSpPr>
        <p:grpSpPr>
          <a:xfrm>
            <a:off x="150812" y="0"/>
            <a:ext cx="2436814" cy="6858001"/>
            <a:chOff x="0" y="0"/>
            <a:chExt cx="2436813" cy="6858000"/>
          </a:xfrm>
        </p:grpSpPr>
        <p:sp>
          <p:nvSpPr>
            <p:cNvPr id="2" name="Freeform 6"/>
            <p:cNvSpPr/>
            <p:nvPr/>
          </p:nvSpPr>
          <p:spPr>
            <a:xfrm>
              <a:off x="306388" y="0"/>
              <a:ext cx="1122364" cy="5329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426"/>
                  </a:moveTo>
                  <a:lnTo>
                    <a:pt x="4766" y="21600"/>
                  </a:lnTo>
                  <a:lnTo>
                    <a:pt x="21600" y="0"/>
                  </a:lnTo>
                  <a:lnTo>
                    <a:pt x="16712" y="0"/>
                  </a:lnTo>
                  <a:lnTo>
                    <a:pt x="0" y="21426"/>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3" name="Freeform 7"/>
            <p:cNvSpPr/>
            <p:nvPr/>
          </p:nvSpPr>
          <p:spPr>
            <a:xfrm>
              <a:off x="0" y="0"/>
              <a:ext cx="1117601" cy="5276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6722" y="0"/>
                  </a:lnTo>
                  <a:lnTo>
                    <a:pt x="0" y="21444"/>
                  </a:lnTo>
                  <a:lnTo>
                    <a:pt x="4817" y="21600"/>
                  </a:lnTo>
                  <a:lnTo>
                    <a:pt x="21600" y="0"/>
                  </a:lnTo>
                  <a:close/>
                </a:path>
              </a:pathLst>
            </a:custGeom>
            <a:solidFill>
              <a:srgbClr val="595959"/>
            </a:solidFill>
            <a:ln w="12700" cap="flat">
              <a:noFill/>
              <a:miter lim="400000"/>
            </a:ln>
            <a:effectLst/>
          </p:spPr>
          <p:txBody>
            <a:bodyPr wrap="square" lIns="45719" tIns="45719" rIns="45719" bIns="45719" numCol="1" anchor="t">
              <a:noAutofit/>
            </a:bodyPr>
            <a:lstStyle/>
            <a:p>
              <a:pPr/>
            </a:p>
          </p:txBody>
        </p:sp>
        <p:sp>
          <p:nvSpPr>
            <p:cNvPr id="4" name="Freeform 8"/>
            <p:cNvSpPr/>
            <p:nvPr/>
          </p:nvSpPr>
          <p:spPr>
            <a:xfrm>
              <a:off x="0" y="5238749"/>
              <a:ext cx="1228726"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651" y="21600"/>
                  </a:lnTo>
                  <a:lnTo>
                    <a:pt x="21600" y="21600"/>
                  </a:lnTo>
                  <a:lnTo>
                    <a:pt x="0" y="0"/>
                  </a:lnTo>
                  <a:close/>
                </a:path>
              </a:pathLst>
            </a:custGeom>
            <a:solidFill>
              <a:srgbClr val="262626"/>
            </a:solidFill>
            <a:ln w="12700" cap="flat">
              <a:noFill/>
              <a:miter lim="400000"/>
            </a:ln>
            <a:effectLst/>
          </p:spPr>
          <p:txBody>
            <a:bodyPr wrap="square" lIns="45719" tIns="45719" rIns="45719" bIns="45719" numCol="1" anchor="t">
              <a:noAutofit/>
            </a:bodyPr>
            <a:lstStyle/>
            <a:p>
              <a:pPr/>
            </a:p>
          </p:txBody>
        </p:sp>
        <p:sp>
          <p:nvSpPr>
            <p:cNvPr id="5" name="Freeform 9"/>
            <p:cNvSpPr/>
            <p:nvPr/>
          </p:nvSpPr>
          <p:spPr>
            <a:xfrm>
              <a:off x="306388" y="5291137"/>
              <a:ext cx="1495426" cy="1566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843" y="21600"/>
                  </a:lnTo>
                  <a:lnTo>
                    <a:pt x="21600" y="21600"/>
                  </a:lnTo>
                  <a:lnTo>
                    <a:pt x="0" y="0"/>
                  </a:lnTo>
                  <a:close/>
                </a:path>
              </a:pathLst>
            </a:custGeom>
            <a:solidFill>
              <a:srgbClr val="7B480B"/>
            </a:solidFill>
            <a:ln w="12700" cap="flat">
              <a:noFill/>
              <a:miter lim="400000"/>
            </a:ln>
            <a:effectLst/>
          </p:spPr>
          <p:txBody>
            <a:bodyPr wrap="square" lIns="45719" tIns="45719" rIns="45719" bIns="45719" numCol="1" anchor="t">
              <a:noAutofit/>
            </a:bodyPr>
            <a:lstStyle/>
            <a:p>
              <a:pPr/>
            </a:p>
          </p:txBody>
        </p:sp>
        <p:sp>
          <p:nvSpPr>
            <p:cNvPr id="6" name="Freeform 10"/>
            <p:cNvSpPr/>
            <p:nvPr/>
          </p:nvSpPr>
          <p:spPr>
            <a:xfrm>
              <a:off x="306388" y="5286374"/>
              <a:ext cx="2130426" cy="1571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
                  </a:moveTo>
                  <a:lnTo>
                    <a:pt x="15162" y="21600"/>
                  </a:lnTo>
                  <a:lnTo>
                    <a:pt x="21600" y="21600"/>
                  </a:lnTo>
                  <a:lnTo>
                    <a:pt x="2511" y="589"/>
                  </a:lnTo>
                  <a:lnTo>
                    <a:pt x="0" y="0"/>
                  </a:lnTo>
                  <a:lnTo>
                    <a:pt x="0" y="65"/>
                  </a:lnTo>
                  <a:close/>
                </a:path>
              </a:pathLst>
            </a:custGeom>
            <a:solidFill>
              <a:srgbClr val="B96C11"/>
            </a:solidFill>
            <a:ln w="12700" cap="flat">
              <a:noFill/>
              <a:miter lim="400000"/>
            </a:ln>
            <a:effectLst/>
          </p:spPr>
          <p:txBody>
            <a:bodyPr wrap="square" lIns="45719" tIns="45719" rIns="45719" bIns="45719" numCol="1" anchor="t">
              <a:noAutofit/>
            </a:bodyPr>
            <a:lstStyle/>
            <a:p>
              <a:pPr/>
            </a:p>
          </p:txBody>
        </p:sp>
        <p:sp>
          <p:nvSpPr>
            <p:cNvPr id="7" name="Freeform 11"/>
            <p:cNvSpPr/>
            <p:nvPr/>
          </p:nvSpPr>
          <p:spPr>
            <a:xfrm>
              <a:off x="0" y="5238749"/>
              <a:ext cx="1695451"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3721" y="1271"/>
                  </a:lnTo>
                  <a:lnTo>
                    <a:pt x="3115" y="572"/>
                  </a:lnTo>
                  <a:lnTo>
                    <a:pt x="3175" y="572"/>
                  </a:lnTo>
                  <a:lnTo>
                    <a:pt x="3175" y="508"/>
                  </a:lnTo>
                  <a:lnTo>
                    <a:pt x="3115" y="508"/>
                  </a:lnTo>
                  <a:lnTo>
                    <a:pt x="0" y="0"/>
                  </a:lnTo>
                  <a:lnTo>
                    <a:pt x="15654" y="21600"/>
                  </a:lnTo>
                  <a:lnTo>
                    <a:pt x="21600" y="21600"/>
                  </a:lnTo>
                  <a:close/>
                </a:path>
              </a:pathLst>
            </a:custGeom>
            <a:solidFill>
              <a:srgbClr val="404040"/>
            </a:solidFill>
            <a:ln w="12700" cap="flat">
              <a:noFill/>
              <a:miter lim="400000"/>
            </a:ln>
            <a:effectLst/>
          </p:spPr>
          <p:txBody>
            <a:bodyPr wrap="square" lIns="45719" tIns="45719" rIns="45719" bIns="45719" numCol="1" anchor="t">
              <a:noAutofit/>
            </a:bodyPr>
            <a:lstStyle/>
            <a:p>
              <a:pPr/>
            </a:p>
          </p:txBody>
        </p:sp>
      </p:grpSp>
      <p:sp>
        <p:nvSpPr>
          <p:cNvPr id="9" name="Title Text"/>
          <p:cNvSpPr txBox="1"/>
          <p:nvPr>
            <p:ph type="title"/>
          </p:nvPr>
        </p:nvSpPr>
        <p:spPr>
          <a:xfrm>
            <a:off x="1484311" y="685800"/>
            <a:ext cx="10018714" cy="17526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10"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11271883" y="5950267"/>
            <a:ext cx="231141" cy="231141"/>
          </a:xfrm>
          <a:prstGeom prst="rect">
            <a:avLst/>
          </a:prstGeom>
          <a:ln w="12700">
            <a:miter lim="400000"/>
          </a:ln>
        </p:spPr>
        <p:txBody>
          <a:bodyPr wrap="none" lIns="45719" rIns="45719" anchor="ctr">
            <a:spAutoFit/>
          </a:bodyPr>
          <a:lstStyle>
            <a:lvl1pPr algn="r">
              <a:defRPr sz="10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1pPr>
      <a:lvl2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2pPr>
      <a:lvl3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3pPr>
      <a:lvl4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4pPr>
      <a:lvl5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5pPr>
      <a:lvl6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6pPr>
      <a:lvl7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7pPr>
      <a:lvl8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8pPr>
      <a:lvl9pPr marL="0" marR="0" indent="0" algn="ctr" defTabSz="457200" rtl="0" latinLnBrk="0">
        <a:lnSpc>
          <a:spcPct val="100000"/>
        </a:lnSpc>
        <a:spcBef>
          <a:spcPts val="0"/>
        </a:spcBef>
        <a:spcAft>
          <a:spcPts val="0"/>
        </a:spcAft>
        <a:buClrTx/>
        <a:buSzTx/>
        <a:buFontTx/>
        <a:buNone/>
        <a:tabLst/>
        <a:defRPr b="0" baseline="0" cap="none" i="0" spc="0" strike="noStrike" sz="4000" u="none">
          <a:ln>
            <a:noFill/>
          </a:ln>
          <a:solidFill>
            <a:srgbClr val="000000"/>
          </a:solidFill>
          <a:uFillTx/>
          <a:latin typeface="+mj-lt"/>
          <a:ea typeface="+mj-ea"/>
          <a:cs typeface="+mj-cs"/>
          <a:sym typeface="Corbel"/>
        </a:defRPr>
      </a:lvl9pPr>
    </p:titleStyle>
    <p:bodyStyle>
      <a:lvl1pPr marL="285750" marR="0" indent="-285750"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1pPr>
      <a:lvl2pPr marL="800100" marR="0" indent="-342900"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2pPr>
      <a:lvl3pPr marL="1295400" marR="0" indent="-381000"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3pPr>
      <a:lvl4pPr marL="1628775" marR="0" indent="-257175"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4pPr>
      <a:lvl5pPr marL="2122714" marR="0" indent="-293914"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5pPr>
      <a:lvl6pPr marL="2677885" marR="0" indent="-391885"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6pPr>
      <a:lvl7pPr marL="3135085" marR="0" indent="-391885"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7pPr>
      <a:lvl8pPr marL="3592285" marR="0" indent="-391885"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8pPr>
      <a:lvl9pPr marL="4049485" marR="0" indent="-391885" algn="l" defTabSz="457200" rtl="0" latinLnBrk="0">
        <a:lnSpc>
          <a:spcPct val="100000"/>
        </a:lnSpc>
        <a:spcBef>
          <a:spcPts val="600"/>
        </a:spcBef>
        <a:spcAft>
          <a:spcPts val="0"/>
        </a:spcAft>
        <a:buClr>
          <a:srgbClr val="B96C11"/>
        </a:buClr>
        <a:buSzPct val="145000"/>
        <a:buFont typeface="Arial"/>
        <a:buChar char="•"/>
        <a:tabLst/>
        <a:defRPr b="0" baseline="0" cap="none" i="0" spc="0" strike="noStrike" sz="2400" u="none">
          <a:ln>
            <a:noFill/>
          </a:ln>
          <a:solidFill>
            <a:srgbClr val="000000"/>
          </a:solidFill>
          <a:uFillTx/>
          <a:latin typeface="+mj-lt"/>
          <a:ea typeface="+mj-ea"/>
          <a:cs typeface="+mj-cs"/>
          <a:sym typeface="Corbe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xml"/><Relationship Id="rId3"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implemaps.com/data/us-cities"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List_of_United_States_urban_areas"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asprices.aaa.com/state-gas-price-averages/"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1.jpeg"/><Relationship Id="rId4" Type="http://schemas.openxmlformats.org/officeDocument/2006/relationships/image" Target="../media/image2.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44.png"/><Relationship Id="rId4" Type="http://schemas.openxmlformats.org/officeDocument/2006/relationships/image" Target="../media/image4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Title 1"/>
          <p:cNvSpPr txBox="1"/>
          <p:nvPr>
            <p:ph type="ctrTitle"/>
          </p:nvPr>
        </p:nvSpPr>
        <p:spPr>
          <a:xfrm>
            <a:off x="5287616" y="346398"/>
            <a:ext cx="6559964" cy="2616201"/>
          </a:xfrm>
          <a:prstGeom prst="rect">
            <a:avLst/>
          </a:prstGeom>
        </p:spPr>
        <p:txBody>
          <a:bodyPr/>
          <a:lstStyle/>
          <a:p>
            <a:pPr/>
            <a:r>
              <a:t>An Electric Craving</a:t>
            </a:r>
          </a:p>
        </p:txBody>
      </p:sp>
      <p:sp>
        <p:nvSpPr>
          <p:cNvPr id="189" name="Subtitle 2"/>
          <p:cNvSpPr txBox="1"/>
          <p:nvPr>
            <p:ph type="subTitle" sz="quarter" idx="1"/>
          </p:nvPr>
        </p:nvSpPr>
        <p:spPr>
          <a:xfrm>
            <a:off x="3023219" y="3234268"/>
            <a:ext cx="7602540" cy="946794"/>
          </a:xfrm>
          <a:prstGeom prst="rect">
            <a:avLst/>
          </a:prstGeom>
        </p:spPr>
        <p:txBody>
          <a:bodyPr/>
          <a:lstStyle/>
          <a:p>
            <a:pPr/>
            <a:r>
              <a:t>UCSD Data Science and Programming Bootcamp</a:t>
            </a:r>
          </a:p>
          <a:p>
            <a:pPr/>
            <a:r>
              <a:t>Project One</a:t>
            </a:r>
          </a:p>
        </p:txBody>
      </p:sp>
      <p:sp>
        <p:nvSpPr>
          <p:cNvPr id="190" name="Subtitle 2"/>
          <p:cNvSpPr txBox="1"/>
          <p:nvPr/>
        </p:nvSpPr>
        <p:spPr>
          <a:xfrm>
            <a:off x="8942596" y="4228181"/>
            <a:ext cx="1683163"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600"/>
              </a:spcBef>
              <a:defRPr sz="1400"/>
            </a:pPr>
            <a:r>
              <a:t>Jacob Zacarias</a:t>
            </a:r>
            <a:endParaRPr sz="2100"/>
          </a:p>
          <a:p>
            <a:pPr algn="r">
              <a:spcBef>
                <a:spcPts val="600"/>
              </a:spcBef>
              <a:defRPr sz="1400"/>
            </a:pPr>
            <a:r>
              <a:t>Sanabu Washizuka</a:t>
            </a:r>
            <a:endParaRPr sz="2100"/>
          </a:p>
          <a:p>
            <a:pPr algn="r">
              <a:spcBef>
                <a:spcPts val="600"/>
              </a:spcBef>
              <a:defRPr sz="1400"/>
            </a:pPr>
            <a:r>
              <a:t>Tanlin Hung</a:t>
            </a:r>
            <a:endParaRPr sz="2100"/>
          </a:p>
          <a:p>
            <a:pPr algn="r">
              <a:spcBef>
                <a:spcPts val="600"/>
              </a:spcBef>
              <a:defRPr sz="1400"/>
            </a:pPr>
            <a:r>
              <a:t>Walaa Alani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defRPr sz="4000"/>
            </a:lvl1pPr>
          </a:lstStyle>
          <a:p>
            <a:pPr/>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extLst/>
          </a:blip>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extLst/>
          </a:blip>
          <a:stretch>
            <a:fillRect/>
          </a:stretch>
        </p:blipFill>
        <p:spPr>
          <a:xfrm>
            <a:off x="1337071" y="4391738"/>
            <a:ext cx="10157608" cy="266817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Q3 pt 3 Coding"/>
          <p:cNvSpPr txBox="1"/>
          <p:nvPr>
            <p:ph type="title"/>
          </p:nvPr>
        </p:nvSpPr>
        <p:spPr>
          <a:xfrm>
            <a:off x="1319211" y="-393700"/>
            <a:ext cx="10018714" cy="1752600"/>
          </a:xfrm>
          <a:prstGeom prst="rect">
            <a:avLst/>
          </a:prstGeom>
        </p:spPr>
        <p:txBody>
          <a:bodyPr/>
          <a:lstStyle>
            <a:lvl1pPr defTabSz="333756">
              <a:defRPr sz="2900"/>
            </a:lvl1pPr>
          </a:lstStyle>
          <a:p>
            <a:pPr/>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extLst/>
          </a:blip>
          <a:stretch>
            <a:fillRect/>
          </a:stretch>
        </p:blipFill>
        <p:spPr>
          <a:xfrm>
            <a:off x="2392045" y="1265730"/>
            <a:ext cx="8532894" cy="524026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Q3 pt 4Tesla 3 vs Ford F Series…"/>
          <p:cNvSpPr txBox="1"/>
          <p:nvPr>
            <p:ph type="title"/>
          </p:nvPr>
        </p:nvSpPr>
        <p:spPr>
          <a:xfrm>
            <a:off x="1458911" y="-139700"/>
            <a:ext cx="10018714" cy="1752600"/>
          </a:xfrm>
          <a:prstGeom prst="rect">
            <a:avLst/>
          </a:prstGeom>
        </p:spPr>
        <p:txBody>
          <a:bodyPr/>
          <a:lstStyle/>
          <a:p>
            <a:pPr defTabSz="260604">
              <a:defRPr sz="2200"/>
            </a:pPr>
            <a:r>
              <a:t>Q3 pt 4Tesla 3 vs Ford F Series </a:t>
            </a:r>
          </a:p>
          <a:p>
            <a:pPr defTabSz="260604">
              <a:defRPr sz="2200"/>
            </a:pPr>
            <a:r>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Bottom 3 States</a:t>
            </a:r>
          </a:p>
        </p:txBody>
      </p:sp>
      <p:pic>
        <p:nvPicPr>
          <p:cNvPr id="235" name="Screen Shot 2021-01-15 at 6.27.40 PM.png" descr="Screen Shot 2021-01-15 at 6.27.40 PM.png"/>
          <p:cNvPicPr>
            <a:picLocks noChangeAspect="1"/>
          </p:cNvPicPr>
          <p:nvPr/>
        </p:nvPicPr>
        <p:blipFill>
          <a:blip r:embed="rId2">
            <a:extLst/>
          </a:blip>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extLst/>
          </a:blip>
          <a:stretch>
            <a:fillRect/>
          </a:stretch>
        </p:blipFill>
        <p:spPr>
          <a:xfrm>
            <a:off x="6509232" y="2572752"/>
            <a:ext cx="5241431" cy="341008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260604">
              <a:defRPr sz="2200"/>
            </a:pPr>
            <a:r>
              <a:t>Q3 pt 5  Tesla 3 vs Toyota Camry </a:t>
            </a:r>
          </a:p>
          <a:p>
            <a:pPr algn="ctr" defTabSz="260604">
              <a:defRPr sz="2200"/>
            </a:pPr>
            <a:r>
              <a:t>Years it takes for Tesla to payout the Price Difference</a:t>
            </a:r>
          </a:p>
        </p:txBody>
      </p:sp>
      <p:pic>
        <p:nvPicPr>
          <p:cNvPr id="239" name="Screen Shot 2021-01-15 at 6.41.34 PM.png" descr="Screen Shot 2021-01-15 at 6.41.34 PM.png"/>
          <p:cNvPicPr>
            <a:picLocks noChangeAspect="1"/>
          </p:cNvPicPr>
          <p:nvPr/>
        </p:nvPicPr>
        <p:blipFill>
          <a:blip r:embed="rId2">
            <a:extLst/>
          </a:blip>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extLst/>
          </a:blip>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Bottom 3 States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260604">
              <a:defRPr sz="2200"/>
            </a:pPr>
            <a:r>
              <a:t>Q3 pt 6 Top Cars in each State EV vs Gasoline</a:t>
            </a:r>
          </a:p>
          <a:p>
            <a:pPr algn="ctr" defTabSz="260604">
              <a:defRPr sz="2200"/>
            </a:pPr>
            <a:r>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extLst/>
          </a:blip>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extLst/>
          </a:blip>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extLst/>
          </a:blip>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extLst/>
          </a:blip>
          <a:stretch>
            <a:fillRect/>
          </a:stretch>
        </p:blipFill>
        <p:spPr>
          <a:xfrm>
            <a:off x="0" y="4010417"/>
            <a:ext cx="8777807" cy="154012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Q3 Will EVs really pay themselves off?"/>
          <p:cNvSpPr txBox="1"/>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pPr/>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900">
                <a:latin typeface="Times New Roman"/>
                <a:ea typeface="Times New Roman"/>
                <a:cs typeface="Times New Roman"/>
                <a:sym typeface="Times New Roman"/>
              </a:defRPr>
            </a:pPr>
            <a:r>
              <a:t>With the code we ran we were able to find if the Tesla 3 with a selling Price of $37,990 will be able to pay off</a:t>
            </a:r>
          </a:p>
          <a:p>
            <a:pPr>
              <a:defRPr sz="1900">
                <a:latin typeface="Times New Roman"/>
                <a:ea typeface="Times New Roman"/>
                <a:cs typeface="Times New Roman"/>
                <a:sym typeface="Times New Roman"/>
              </a:defRPr>
            </a:pPr>
            <a:r>
              <a:t>The difference in prices between the Ford F-Series and the Toyota Camry.</a:t>
            </a:r>
          </a:p>
          <a:p>
            <a:pPr>
              <a:defRPr sz="1900">
                <a:latin typeface="Times New Roman"/>
                <a:ea typeface="Times New Roman"/>
                <a:cs typeface="Times New Roman"/>
                <a:sym typeface="Times New Roman"/>
              </a:defRPr>
            </a:pPr>
            <a:r>
              <a:t>For the top three states like Wyoming, California and Oklahoma the EV owner will actually make a net positive </a:t>
            </a:r>
          </a:p>
          <a:p>
            <a:pPr>
              <a:defRPr sz="1900">
                <a:latin typeface="Times New Roman"/>
                <a:ea typeface="Times New Roman"/>
                <a:cs typeface="Times New Roman"/>
                <a:sym typeface="Times New Roman"/>
              </a:defRPr>
            </a:pPr>
            <a:r>
              <a:t>over 3k from the differential pricing.</a:t>
            </a:r>
          </a:p>
          <a:p>
            <a:pPr>
              <a:defRPr sz="1900">
                <a:latin typeface="Times New Roman"/>
                <a:ea typeface="Times New Roman"/>
                <a:cs typeface="Times New Roman"/>
                <a:sym typeface="Times New Roman"/>
              </a:defRPr>
            </a:pPr>
            <a:r>
              <a:t>For the bottom three states that is Rhode Island, Connecticut , and Alabama the Ev owners would be </a:t>
            </a:r>
          </a:p>
          <a:p>
            <a:pPr>
              <a:defRPr sz="1900">
                <a:latin typeface="Times New Roman"/>
                <a:ea typeface="Times New Roman"/>
                <a:cs typeface="Times New Roman"/>
                <a:sym typeface="Times New Roman"/>
              </a:defRPr>
            </a:pPr>
            <a:r>
              <a:t>a few thousand dollars behind the breaking point to even out the price differences. </a:t>
            </a:r>
          </a:p>
          <a:p>
            <a:pPr>
              <a:defRPr sz="1900">
                <a:latin typeface="Times New Roman"/>
                <a:ea typeface="Times New Roman"/>
                <a:cs typeface="Times New Roman"/>
                <a:sym typeface="Times New Roman"/>
              </a:defRPr>
            </a:pPr>
            <a:r>
              <a:t>When it comes down to the Toyota Camry, EV owners would be 4 to 6 thousand dollars away from reaching </a:t>
            </a:r>
          </a:p>
          <a:p>
            <a:pPr>
              <a:defRPr sz="1900">
                <a:latin typeface="Times New Roman"/>
                <a:ea typeface="Times New Roman"/>
                <a:cs typeface="Times New Roman"/>
                <a:sym typeface="Times New Roman"/>
              </a:defRPr>
            </a:pPr>
            <a:r>
              <a:t>the breaking point. </a:t>
            </a:r>
          </a:p>
          <a:p>
            <a:pPr>
              <a:defRPr sz="1900">
                <a:latin typeface="Times New Roman"/>
                <a:ea typeface="Times New Roman"/>
                <a:cs typeface="Times New Roman"/>
                <a:sym typeface="Times New Roman"/>
              </a:defRPr>
            </a:pPr>
            <a:r>
              <a:t>The price difference between the Tesla 3 and the Toyota Camry in the top three states were 4 k to 6k away </a:t>
            </a:r>
          </a:p>
          <a:p>
            <a:pPr>
              <a:defRPr sz="1900">
                <a:latin typeface="Times New Roman"/>
                <a:ea typeface="Times New Roman"/>
                <a:cs typeface="Times New Roman"/>
                <a:sym typeface="Times New Roman"/>
              </a:defRPr>
            </a:pPr>
            <a:r>
              <a:t>from reaching the breakpoint in a ten year span. </a:t>
            </a:r>
          </a:p>
          <a:p>
            <a:pPr>
              <a:defRPr sz="1900">
                <a:latin typeface="Times New Roman"/>
                <a:ea typeface="Times New Roman"/>
                <a:cs typeface="Times New Roman"/>
                <a:sym typeface="Times New Roman"/>
              </a:defRPr>
            </a:pPr>
            <a:r>
              <a:t>For the the worst three states you would barely make 2k back.</a:t>
            </a:r>
          </a:p>
          <a:p>
            <a:pPr>
              <a:defRPr sz="1900">
                <a:latin typeface="Times New Roman"/>
                <a:ea typeface="Times New Roman"/>
                <a:cs typeface="Times New Roman"/>
                <a:sym typeface="Times New Roman"/>
              </a:defRPr>
            </a:pPr>
            <a:r>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t>the cheap fuel alternative the EV’s provide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xfrm>
            <a:off x="1630623" y="373022"/>
            <a:ext cx="8930749" cy="936489"/>
          </a:xfrm>
          <a:prstGeom prst="rect">
            <a:avLst/>
          </a:prstGeom>
        </p:spPr>
        <p:txBody>
          <a:bodyPr anchor="t"/>
          <a:lstStyle>
            <a:lvl1pPr algn="l">
              <a:defRPr sz="2800"/>
            </a:lvl1pPr>
          </a:lstStyle>
          <a:p>
            <a:pPr/>
            <a:r>
              <a:t>Q.4 What factors might hint that a city has plentiful charging stations?</a:t>
            </a:r>
          </a:p>
        </p:txBody>
      </p:sp>
      <p:sp>
        <p:nvSpPr>
          <p:cNvPr id="254" name="Text Placeholder 2"/>
          <p:cNvSpPr txBox="1"/>
          <p:nvPr>
            <p:ph type="body" sz="half" idx="1"/>
          </p:nvPr>
        </p:nvSpPr>
        <p:spPr>
          <a:xfrm>
            <a:off x="1630623" y="2348089"/>
            <a:ext cx="8930749" cy="3200401"/>
          </a:xfrm>
          <a:prstGeom prst="rect">
            <a:avLst/>
          </a:prstGeom>
        </p:spPr>
        <p:txBody>
          <a:bodyPr/>
          <a:lstStyle/>
          <a:p>
            <a:pPr marL="342900" indent="-342900" algn="l">
              <a:buClr>
                <a:srgbClr val="B96C11"/>
              </a:buClr>
              <a:buSzPct val="145000"/>
              <a:buFont typeface="Arial"/>
              <a:buChar char="•"/>
              <a:defRPr sz="2400"/>
            </a:pPr>
            <a:r>
              <a:t>"If I were to move or travel elsewhere, what other factors could I look at to see how reliably I can find a charge station?“</a:t>
            </a:r>
          </a:p>
          <a:p>
            <a:pPr algn="l">
              <a:defRPr sz="2400"/>
            </a:pPr>
          </a:p>
          <a:p>
            <a:pPr marL="342900" indent="-342900" algn="l">
              <a:buClr>
                <a:srgbClr val="B96C11"/>
              </a:buClr>
              <a:buSzPct val="145000"/>
              <a:buFont typeface="Arial"/>
              <a:buChar char="•"/>
              <a:defRPr sz="2400"/>
            </a:pPr>
            <a:r>
              <a:t>In other words, what properties of a city correlates with how many charge stations are available there?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1577074" y="162339"/>
            <a:ext cx="10018715" cy="559905"/>
          </a:xfrm>
          <a:prstGeom prst="rect">
            <a:avLst/>
          </a:prstGeom>
        </p:spPr>
        <p:txBody>
          <a:bodyPr/>
          <a:lstStyle>
            <a:lvl1pPr algn="l">
              <a:defRPr sz="2400"/>
            </a:lvl1pPr>
          </a:lstStyle>
          <a:p>
            <a:pPr/>
            <a:r>
              <a:t>Q.4 Correlational Study</a:t>
            </a:r>
          </a:p>
        </p:txBody>
      </p:sp>
      <p:sp>
        <p:nvSpPr>
          <p:cNvPr id="257" name="Content Placeholder 2"/>
          <p:cNvSpPr txBox="1"/>
          <p:nvPr>
            <p:ph type="body" idx="1"/>
          </p:nvPr>
        </p:nvSpPr>
        <p:spPr>
          <a:xfrm>
            <a:off x="1577074" y="1162876"/>
            <a:ext cx="10018715" cy="4456047"/>
          </a:xfrm>
          <a:prstGeom prst="rect">
            <a:avLst/>
          </a:prstGeom>
        </p:spPr>
        <p:txBody>
          <a:bodyPr/>
          <a:lstStyle/>
          <a:p>
            <a:pPr>
              <a:lnSpc>
                <a:spcPct val="90000"/>
              </a:lnSpc>
            </a:pPr>
            <a:r>
              <a:t>Correlational Study of the "No. of Charge Stations" against other factors within a city</a:t>
            </a:r>
          </a:p>
          <a:p>
            <a:pPr>
              <a:lnSpc>
                <a:spcPct val="90000"/>
              </a:lnSpc>
            </a:pPr>
            <a:r>
              <a:t>Review "No. of Charge Stations" against :</a:t>
            </a:r>
          </a:p>
          <a:p>
            <a:pPr marL="457200" indent="-457200">
              <a:lnSpc>
                <a:spcPct val="90000"/>
              </a:lnSpc>
              <a:buFontTx/>
              <a:buAutoNum type="arabicPeriod" startAt="1"/>
            </a:pPr>
            <a:r>
              <a:t>City Population Density </a:t>
            </a:r>
            <a:br/>
            <a:r>
              <a:rPr sz="1800"/>
              <a:t>(metropolitan areas = more charge stations?)</a:t>
            </a:r>
            <a:endParaRPr sz="1800"/>
          </a:p>
          <a:p>
            <a:pPr marL="457200" indent="-457200">
              <a:lnSpc>
                <a:spcPct val="90000"/>
              </a:lnSpc>
              <a:buFontTx/>
              <a:buAutoNum type="arabicPeriod" startAt="1"/>
            </a:pPr>
            <a:r>
              <a:t>Gas Prices (CA only study)</a:t>
            </a:r>
            <a:br/>
            <a:r>
              <a:rPr sz="1800"/>
              <a:t>(cheaper gas = more charge stations?)</a:t>
            </a:r>
            <a:endParaRPr sz="1800"/>
          </a:p>
          <a:p>
            <a:pPr marL="457200" indent="-457200">
              <a:lnSpc>
                <a:spcPct val="90000"/>
              </a:lnSpc>
              <a:buFontTx/>
              <a:buAutoNum type="arabicPeriod" startAt="1"/>
            </a:pPr>
            <a:r>
              <a:t>Institution type 1 (to be named later)</a:t>
            </a:r>
            <a:br/>
            <a:r>
              <a:rPr sz="1800"/>
              <a:t>(more “institution type 1” = more charge stations?)</a:t>
            </a:r>
            <a:endParaRPr sz="1800"/>
          </a:p>
          <a:p>
            <a:pPr marL="457200" indent="-457200">
              <a:lnSpc>
                <a:spcPct val="90000"/>
              </a:lnSpc>
              <a:buFontTx/>
              <a:buAutoNum type="arabicPeriod" startAt="1"/>
            </a:pPr>
            <a:r>
              <a:t>Institution type 2 (to be named later)</a:t>
            </a:r>
            <a:br/>
            <a:r>
              <a:rPr sz="1800"/>
              <a:t>(more “institution type 2” = more charge stations?)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xfrm>
            <a:off x="1577074" y="162339"/>
            <a:ext cx="10018715" cy="559905"/>
          </a:xfrm>
          <a:prstGeom prst="rect">
            <a:avLst/>
          </a:prstGeom>
        </p:spPr>
        <p:txBody>
          <a:bodyPr/>
          <a:lstStyle>
            <a:lvl1pPr algn="l">
              <a:defRPr sz="2400"/>
            </a:lvl1pPr>
          </a:lstStyle>
          <a:p>
            <a:pPr/>
            <a:r>
              <a:t>Q.4.1 – Charging Station List</a:t>
            </a:r>
          </a:p>
        </p:txBody>
      </p:sp>
      <p:pic>
        <p:nvPicPr>
          <p:cNvPr id="260" name="Picture 3" descr="Picture 3"/>
          <p:cNvPicPr>
            <a:picLocks noChangeAspect="1"/>
          </p:cNvPicPr>
          <p:nvPr/>
        </p:nvPicPr>
        <p:blipFill>
          <a:blip r:embed="rId3">
            <a:extLst/>
          </a:blip>
          <a:stretch>
            <a:fillRect/>
          </a:stretch>
        </p:blipFill>
        <p:spPr>
          <a:xfrm>
            <a:off x="1577074" y="2138353"/>
            <a:ext cx="9229793" cy="258129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1577074" y="162339"/>
            <a:ext cx="10018715" cy="559905"/>
          </a:xfrm>
          <a:prstGeom prst="rect">
            <a:avLst/>
          </a:prstGeom>
        </p:spPr>
        <p:txBody>
          <a:bodyPr/>
          <a:lstStyle>
            <a:lvl1pPr algn="l">
              <a:defRPr sz="2400"/>
            </a:lvl1pPr>
          </a:lstStyle>
          <a:p>
            <a:pPr/>
            <a:r>
              <a:t>Q.4.1 - City List and City Population Density (cleaning)</a:t>
            </a:r>
          </a:p>
        </p:txBody>
      </p:sp>
      <p:sp>
        <p:nvSpPr>
          <p:cNvPr id="263" name="Content Placeholder 2"/>
          <p:cNvSpPr txBox="1"/>
          <p:nvPr>
            <p:ph type="body" sz="half" idx="1"/>
          </p:nvPr>
        </p:nvSpPr>
        <p:spPr>
          <a:xfrm>
            <a:off x="1653275" y="2003499"/>
            <a:ext cx="8502107" cy="2851002"/>
          </a:xfrm>
          <a:prstGeom prst="rect">
            <a:avLst/>
          </a:prstGeom>
        </p:spPr>
        <p:txBody>
          <a:bodyPr/>
          <a:lstStyle/>
          <a:p>
            <a:pPr marL="0" indent="0">
              <a:lnSpc>
                <a:spcPct val="90000"/>
              </a:lnSpc>
              <a:buSzTx/>
              <a:buNone/>
              <a:defRPr sz="2000"/>
            </a:pPr>
            <a:r>
              <a:t>Source:</a:t>
            </a:r>
          </a:p>
          <a:p>
            <a:pPr>
              <a:lnSpc>
                <a:spcPct val="90000"/>
              </a:lnSpc>
              <a:defRPr sz="1600"/>
            </a:pPr>
            <a:r>
              <a:rPr u="sng">
                <a:solidFill>
                  <a:srgbClr val="EC7220"/>
                </a:solidFill>
                <a:uFill>
                  <a:solidFill>
                    <a:srgbClr val="EC7220"/>
                  </a:solidFill>
                </a:uFill>
                <a:hlinkClick r:id="rId2" invalidUrl="" action="" tgtFrame="" tooltip="" history="1" highlightClick="0" endSnd="0"/>
              </a:rPr>
              <a:t>https://simplemaps.com/data/us-cities</a:t>
            </a:r>
          </a:p>
          <a:p>
            <a:pPr marL="0" indent="0">
              <a:lnSpc>
                <a:spcPct val="90000"/>
              </a:lnSpc>
              <a:buSzTx/>
              <a:buNone/>
              <a:defRPr sz="1600"/>
            </a:pPr>
          </a:p>
          <a:p>
            <a:pPr marL="0" indent="0">
              <a:lnSpc>
                <a:spcPct val="90000"/>
              </a:lnSpc>
              <a:buSzTx/>
              <a:buNone/>
              <a:defRPr sz="2000"/>
            </a:pPr>
            <a:r>
              <a:t>General Info:</a:t>
            </a:r>
          </a:p>
          <a:p>
            <a:pPr>
              <a:lnSpc>
                <a:spcPct val="90000"/>
              </a:lnSpc>
              <a:defRPr sz="1600"/>
            </a:pPr>
            <a:r>
              <a:t>Information on cities in the U.S.	</a:t>
            </a:r>
          </a:p>
          <a:p>
            <a:pPr>
              <a:lnSpc>
                <a:spcPct val="90000"/>
              </a:lnSpc>
              <a:defRPr sz="1600"/>
            </a:pPr>
            <a:r>
              <a:t>Updated as of November 18, 2020</a:t>
            </a:r>
          </a:p>
          <a:p>
            <a:pPr>
              <a:lnSpc>
                <a:spcPct val="90000"/>
              </a:lnSpc>
              <a:defRPr sz="1600"/>
            </a:pPr>
            <a:r>
              <a:t>Over 108,000 cities and towns from all 50 states</a:t>
            </a:r>
          </a:p>
          <a:p>
            <a:pPr>
              <a:lnSpc>
                <a:spcPct val="90000"/>
              </a:lnSpc>
              <a:defRPr sz="1600"/>
            </a:pPr>
            <a:r>
              <a:t>Used to retrieve current data on population density per city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Title 1"/>
          <p:cNvSpPr txBox="1"/>
          <p:nvPr>
            <p:ph type="title"/>
          </p:nvPr>
        </p:nvSpPr>
        <p:spPr>
          <a:xfrm>
            <a:off x="1630625" y="536712"/>
            <a:ext cx="8930748" cy="622853"/>
          </a:xfrm>
          <a:prstGeom prst="rect">
            <a:avLst/>
          </a:prstGeom>
        </p:spPr>
        <p:txBody>
          <a:bodyPr/>
          <a:lstStyle>
            <a:lvl1pPr algn="l">
              <a:defRPr sz="3600"/>
            </a:lvl1pPr>
          </a:lstStyle>
          <a:p>
            <a:pPr/>
            <a:r>
              <a:t>Introduction</a:t>
            </a:r>
          </a:p>
        </p:txBody>
      </p:sp>
      <p:sp>
        <p:nvSpPr>
          <p:cNvPr id="193" name="Text Placeholder 2"/>
          <p:cNvSpPr txBox="1"/>
          <p:nvPr>
            <p:ph type="body" sz="quarter" idx="1"/>
          </p:nvPr>
        </p:nvSpPr>
        <p:spPr>
          <a:xfrm>
            <a:off x="1630625" y="2080425"/>
            <a:ext cx="3834994" cy="2697148"/>
          </a:xfrm>
          <a:prstGeom prst="rect">
            <a:avLst/>
          </a:prstGeom>
        </p:spPr>
        <p:txBody>
          <a:bodyPr anchor="ctr"/>
          <a:lstStyle/>
          <a:p>
            <a:pPr marL="342900" indent="-342900" algn="l">
              <a:buClr>
                <a:srgbClr val="B96C11"/>
              </a:buClr>
              <a:buSzPct val="145000"/>
              <a:buFont typeface="Arial"/>
              <a:buChar char="•"/>
            </a:pPr>
            <a:r>
              <a:t>"Todd"</a:t>
            </a:r>
          </a:p>
          <a:p>
            <a:pPr marL="342900" indent="-342900" algn="l">
              <a:buClr>
                <a:srgbClr val="B96C11"/>
              </a:buClr>
              <a:buSzPct val="145000"/>
              <a:buFont typeface="Arial"/>
              <a:buChar char="•"/>
            </a:pPr>
            <a:r>
              <a:t>Lives in San Diego, CA</a:t>
            </a:r>
          </a:p>
          <a:p>
            <a:pPr marL="342900" indent="-342900" algn="l">
              <a:buClr>
                <a:srgbClr val="B96C11"/>
              </a:buClr>
              <a:buSzPct val="145000"/>
              <a:buFont typeface="Arial"/>
              <a:buChar char="•"/>
            </a:pPr>
            <a:r>
              <a:t>Enjoys rock climbing</a:t>
            </a:r>
          </a:p>
          <a:p>
            <a:pPr marL="342900" indent="-342900" algn="l">
              <a:buClr>
                <a:srgbClr val="B96C11"/>
              </a:buClr>
              <a:buSzPct val="145000"/>
              <a:buFont typeface="Arial"/>
              <a:buChar char="•"/>
            </a:pPr>
            <a:r>
              <a:t>A foodie</a:t>
            </a:r>
          </a:p>
          <a:p>
            <a:pPr marL="342900" indent="-342900" algn="l">
              <a:buClr>
                <a:srgbClr val="B96C11"/>
              </a:buClr>
              <a:buSzPct val="145000"/>
              <a:buFont typeface="Arial"/>
              <a:buChar char="•"/>
            </a:pPr>
            <a:r>
              <a:t>Looking to buy a new car</a:t>
            </a:r>
          </a:p>
        </p:txBody>
      </p:sp>
      <p:pic>
        <p:nvPicPr>
          <p:cNvPr id="194" name="Picture 5" descr="Picture 5"/>
          <p:cNvPicPr>
            <a:picLocks noChangeAspect="1"/>
          </p:cNvPicPr>
          <p:nvPr/>
        </p:nvPicPr>
        <p:blipFill>
          <a:blip r:embed="rId2">
            <a:extLst/>
          </a:blip>
          <a:stretch>
            <a:fillRect/>
          </a:stretch>
        </p:blipFill>
        <p:spPr>
          <a:xfrm>
            <a:off x="7122577" y="1470991"/>
            <a:ext cx="1385997" cy="401824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1577074" y="162339"/>
            <a:ext cx="10018715" cy="559905"/>
          </a:xfrm>
          <a:prstGeom prst="rect">
            <a:avLst/>
          </a:prstGeom>
        </p:spPr>
        <p:txBody>
          <a:bodyPr/>
          <a:lstStyle>
            <a:lvl1pPr algn="l">
              <a:defRPr sz="2400"/>
            </a:lvl1pPr>
          </a:lstStyle>
          <a:p>
            <a:pPr/>
            <a:r>
              <a:t>Q.4.1 - City List and City Population Density (cleaning)</a:t>
            </a:r>
          </a:p>
        </p:txBody>
      </p:sp>
      <p:pic>
        <p:nvPicPr>
          <p:cNvPr id="266" name="Picture 6" descr="Picture 6"/>
          <p:cNvPicPr>
            <a:picLocks noChangeAspect="1"/>
          </p:cNvPicPr>
          <p:nvPr/>
        </p:nvPicPr>
        <p:blipFill>
          <a:blip r:embed="rId2">
            <a:extLst/>
          </a:blip>
          <a:stretch>
            <a:fillRect/>
          </a:stretch>
        </p:blipFill>
        <p:spPr>
          <a:xfrm>
            <a:off x="1775793" y="881043"/>
            <a:ext cx="7793082" cy="4411957"/>
          </a:xfrm>
          <a:prstGeom prst="rect">
            <a:avLst/>
          </a:prstGeom>
          <a:ln w="12700">
            <a:miter lim="400000"/>
          </a:ln>
        </p:spPr>
      </p:pic>
      <p:sp>
        <p:nvSpPr>
          <p:cNvPr id="267" name="TextBox 11"/>
          <p:cNvSpPr txBox="1"/>
          <p:nvPr/>
        </p:nvSpPr>
        <p:spPr>
          <a:xfrm>
            <a:off x="1775793" y="5292999"/>
            <a:ext cx="6096001"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*Note line 9</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Title 1"/>
          <p:cNvSpPr txBox="1"/>
          <p:nvPr>
            <p:ph type="title"/>
          </p:nvPr>
        </p:nvSpPr>
        <p:spPr>
          <a:xfrm>
            <a:off x="1577074" y="162339"/>
            <a:ext cx="10018715" cy="559905"/>
          </a:xfrm>
          <a:prstGeom prst="rect">
            <a:avLst/>
          </a:prstGeom>
        </p:spPr>
        <p:txBody>
          <a:bodyPr/>
          <a:lstStyle>
            <a:lvl1pPr algn="l">
              <a:defRPr sz="2400"/>
            </a:lvl1pPr>
          </a:lstStyle>
          <a:p>
            <a:pPr/>
            <a:r>
              <a:t>Q.4.1 – Urbanized Areas (cleaning)</a:t>
            </a:r>
          </a:p>
        </p:txBody>
      </p:sp>
      <p:sp>
        <p:nvSpPr>
          <p:cNvPr id="270" name="Content Placeholder 2"/>
          <p:cNvSpPr txBox="1"/>
          <p:nvPr>
            <p:ph type="body" sz="half" idx="1"/>
          </p:nvPr>
        </p:nvSpPr>
        <p:spPr>
          <a:xfrm>
            <a:off x="1653274" y="2003499"/>
            <a:ext cx="8017200" cy="2851002"/>
          </a:xfrm>
          <a:prstGeom prst="rect">
            <a:avLst/>
          </a:prstGeom>
        </p:spPr>
        <p:txBody>
          <a:bodyPr/>
          <a:lstStyle/>
          <a:p>
            <a:pPr marL="0" indent="0">
              <a:buSzTx/>
              <a:buNone/>
              <a:defRPr sz="2000"/>
            </a:pPr>
            <a:r>
              <a:t>Source:</a:t>
            </a:r>
          </a:p>
          <a:p>
            <a:pPr>
              <a:defRPr sz="1600"/>
            </a:pPr>
            <a:r>
              <a:rPr u="sng">
                <a:solidFill>
                  <a:srgbClr val="EC7220"/>
                </a:solidFill>
                <a:uFill>
                  <a:solidFill>
                    <a:srgbClr val="EC7220"/>
                  </a:solidFill>
                </a:uFill>
                <a:hlinkClick r:id="rId2" invalidUrl="" action="" tgtFrame="" tooltip="" history="1" highlightClick="0" endSnd="0"/>
              </a:rPr>
              <a:t>https://en.wikipedia.org/wiki/List_of_United_States_urban_areas</a:t>
            </a:r>
          </a:p>
          <a:p>
            <a:pPr marL="0" indent="0">
              <a:buSzTx/>
              <a:buNone/>
              <a:defRPr sz="1600"/>
            </a:pPr>
          </a:p>
          <a:p>
            <a:pPr marL="0" indent="0">
              <a:buSzTx/>
              <a:buNone/>
              <a:defRPr sz="2000"/>
            </a:pPr>
            <a:r>
              <a:t>General Info:</a:t>
            </a:r>
          </a:p>
          <a:p>
            <a:pPr>
              <a:defRPr sz="1600"/>
            </a:pPr>
            <a:r>
              <a:t>A list of urban areas in the United States as defined by the United States Census Bureau</a:t>
            </a:r>
          </a:p>
          <a:p>
            <a:pPr>
              <a:defRPr sz="1600"/>
            </a:pPr>
            <a:r>
              <a:t>An urbanized area (UA) is an urban area with population over 50,000</a:t>
            </a:r>
          </a:p>
          <a:p>
            <a:pPr>
              <a:defRPr sz="1600"/>
            </a:pPr>
            <a:r>
              <a:t>Used to limit cities to observe for API call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1577074" y="162339"/>
            <a:ext cx="10018715" cy="559905"/>
          </a:xfrm>
          <a:prstGeom prst="rect">
            <a:avLst/>
          </a:prstGeom>
        </p:spPr>
        <p:txBody>
          <a:bodyPr/>
          <a:lstStyle>
            <a:lvl1pPr algn="l">
              <a:defRPr sz="2400"/>
            </a:lvl1pPr>
          </a:lstStyle>
          <a:p>
            <a:pPr/>
            <a:r>
              <a:t>Q.4.1 – Urbanized Areas (cleaning)</a:t>
            </a:r>
          </a:p>
        </p:txBody>
      </p:sp>
      <p:pic>
        <p:nvPicPr>
          <p:cNvPr id="273" name="Picture 3" descr="Picture 3"/>
          <p:cNvPicPr>
            <a:picLocks noChangeAspect="1"/>
          </p:cNvPicPr>
          <p:nvPr/>
        </p:nvPicPr>
        <p:blipFill>
          <a:blip r:embed="rId2">
            <a:extLst/>
          </a:blip>
          <a:stretch>
            <a:fillRect/>
          </a:stretch>
        </p:blipFill>
        <p:spPr>
          <a:xfrm>
            <a:off x="472936" y="1505024"/>
            <a:ext cx="7261663" cy="3990613"/>
          </a:xfrm>
          <a:prstGeom prst="rect">
            <a:avLst/>
          </a:prstGeom>
          <a:ln w="12700">
            <a:miter lim="400000"/>
          </a:ln>
        </p:spPr>
      </p:pic>
      <p:sp>
        <p:nvSpPr>
          <p:cNvPr id="274" name="Content Placeholder 2"/>
          <p:cNvSpPr txBox="1"/>
          <p:nvPr>
            <p:ph type="body" sz="quarter" idx="1"/>
          </p:nvPr>
        </p:nvSpPr>
        <p:spPr>
          <a:xfrm>
            <a:off x="2476911" y="723761"/>
            <a:ext cx="7345251" cy="781264"/>
          </a:xfrm>
          <a:prstGeom prst="rect">
            <a:avLst/>
          </a:prstGeom>
        </p:spPr>
        <p:txBody>
          <a:bodyPr/>
          <a:lstStyle>
            <a:lvl1pPr marL="0" indent="0" algn="ctr">
              <a:buSzTx/>
              <a:buNone/>
              <a:defRPr sz="2000"/>
            </a:lvl1pPr>
          </a:lstStyle>
          <a:p>
            <a:pPr/>
            <a:r>
              <a:t>Creating state-unique city names within Excel for merging</a:t>
            </a:r>
          </a:p>
        </p:txBody>
      </p:sp>
      <p:pic>
        <p:nvPicPr>
          <p:cNvPr id="275" name="Picture 7" descr="Picture 7"/>
          <p:cNvPicPr>
            <a:picLocks noChangeAspect="1"/>
          </p:cNvPicPr>
          <p:nvPr/>
        </p:nvPicPr>
        <p:blipFill>
          <a:blip r:embed="rId3">
            <a:extLst/>
          </a:blip>
          <a:stretch>
            <a:fillRect/>
          </a:stretch>
        </p:blipFill>
        <p:spPr>
          <a:xfrm>
            <a:off x="3616047" y="3412902"/>
            <a:ext cx="8103018" cy="286399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Title 1"/>
          <p:cNvSpPr txBox="1"/>
          <p:nvPr>
            <p:ph type="title"/>
          </p:nvPr>
        </p:nvSpPr>
        <p:spPr>
          <a:xfrm>
            <a:off x="1577074" y="162339"/>
            <a:ext cx="10018715" cy="559905"/>
          </a:xfrm>
          <a:prstGeom prst="rect">
            <a:avLst/>
          </a:prstGeom>
        </p:spPr>
        <p:txBody>
          <a:bodyPr/>
          <a:lstStyle>
            <a:lvl1pPr algn="l">
              <a:defRPr sz="2400"/>
            </a:lvl1pPr>
          </a:lstStyle>
          <a:p>
            <a:pPr/>
            <a:r>
              <a:t>Q.4.1 – Merge urban areas list to city data frame to limit city count</a:t>
            </a:r>
          </a:p>
        </p:txBody>
      </p:sp>
      <p:pic>
        <p:nvPicPr>
          <p:cNvPr id="278" name="Picture 4" descr="Picture 4"/>
          <p:cNvPicPr>
            <a:picLocks noChangeAspect="1"/>
          </p:cNvPicPr>
          <p:nvPr/>
        </p:nvPicPr>
        <p:blipFill>
          <a:blip r:embed="rId2">
            <a:extLst/>
          </a:blip>
          <a:stretch>
            <a:fillRect/>
          </a:stretch>
        </p:blipFill>
        <p:spPr>
          <a:xfrm>
            <a:off x="699842" y="2013234"/>
            <a:ext cx="10792315" cy="2831533"/>
          </a:xfrm>
          <a:prstGeom prst="rect">
            <a:avLst/>
          </a:prstGeom>
          <a:ln w="12700">
            <a:miter lim="400000"/>
          </a:ln>
        </p:spPr>
      </p:pic>
      <p:sp>
        <p:nvSpPr>
          <p:cNvPr id="279" name="Content Placeholder 2"/>
          <p:cNvSpPr txBox="1"/>
          <p:nvPr>
            <p:ph type="body" sz="quarter" idx="1"/>
          </p:nvPr>
        </p:nvSpPr>
        <p:spPr>
          <a:xfrm>
            <a:off x="2423373" y="977107"/>
            <a:ext cx="7345251" cy="781265"/>
          </a:xfrm>
          <a:prstGeom prst="rect">
            <a:avLst/>
          </a:prstGeom>
        </p:spPr>
        <p:txBody>
          <a:bodyPr/>
          <a:lstStyle/>
          <a:p>
            <a:pPr>
              <a:lnSpc>
                <a:spcPct val="90000"/>
              </a:lnSpc>
              <a:defRPr sz="2000"/>
            </a:pPr>
            <a:r>
              <a:t>Limiting cities to “Urbanized Areas” (population &gt; 50,000)</a:t>
            </a:r>
          </a:p>
          <a:p>
            <a:pPr>
              <a:lnSpc>
                <a:spcPct val="90000"/>
              </a:lnSpc>
              <a:defRPr sz="2000"/>
            </a:pPr>
            <a:r>
              <a:t>Merging cities dataframe with “city_landmass” dataframe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xfrm>
            <a:off x="1577074" y="162339"/>
            <a:ext cx="10018715" cy="559905"/>
          </a:xfrm>
          <a:prstGeom prst="rect">
            <a:avLst/>
          </a:prstGeom>
        </p:spPr>
        <p:txBody>
          <a:bodyPr/>
          <a:lstStyle>
            <a:lvl1pPr algn="l">
              <a:defRPr sz="2400"/>
            </a:lvl1pPr>
          </a:lstStyle>
          <a:p>
            <a:pPr/>
            <a:r>
              <a:t>Q.4.2 – CA Gas Prices (cleaning)</a:t>
            </a:r>
          </a:p>
        </p:txBody>
      </p:sp>
      <p:sp>
        <p:nvSpPr>
          <p:cNvPr id="282" name="Content Placeholder 2"/>
          <p:cNvSpPr txBox="1"/>
          <p:nvPr>
            <p:ph type="body" sz="half" idx="1"/>
          </p:nvPr>
        </p:nvSpPr>
        <p:spPr>
          <a:xfrm>
            <a:off x="1653274" y="2003499"/>
            <a:ext cx="8017200" cy="2851002"/>
          </a:xfrm>
          <a:prstGeom prst="rect">
            <a:avLst/>
          </a:prstGeom>
        </p:spPr>
        <p:txBody>
          <a:bodyPr/>
          <a:lstStyle/>
          <a:p>
            <a:pPr marL="0" indent="0">
              <a:buSzTx/>
              <a:buNone/>
              <a:defRPr sz="2000"/>
            </a:pPr>
            <a:r>
              <a:t>Source:</a:t>
            </a:r>
          </a:p>
          <a:p>
            <a:pPr>
              <a:defRPr sz="1600"/>
            </a:pPr>
            <a:r>
              <a:rPr u="sng">
                <a:solidFill>
                  <a:srgbClr val="EC7220"/>
                </a:solidFill>
                <a:uFill>
                  <a:solidFill>
                    <a:srgbClr val="EC7220"/>
                  </a:solidFill>
                </a:uFill>
                <a:hlinkClick r:id="rId2" invalidUrl="" action="" tgtFrame="" tooltip="" history="1" highlightClick="0" endSnd="0"/>
              </a:rPr>
              <a:t>https://gasprices.aaa.com/state-gas-price-averages/</a:t>
            </a:r>
          </a:p>
          <a:p>
            <a:pPr marL="0" indent="0">
              <a:buSzTx/>
              <a:buNone/>
              <a:defRPr sz="1600"/>
            </a:pPr>
          </a:p>
          <a:p>
            <a:pPr marL="0" indent="0">
              <a:buSzTx/>
              <a:buNone/>
              <a:defRPr sz="2000"/>
            </a:pPr>
            <a:r>
              <a:t>General Info:</a:t>
            </a:r>
          </a:p>
          <a:p>
            <a:pPr>
              <a:defRPr sz="1600"/>
            </a:pPr>
            <a:r>
              <a:t>A list of gas prices within California per city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xfrm>
            <a:off x="1577074" y="162339"/>
            <a:ext cx="10018715" cy="559905"/>
          </a:xfrm>
          <a:prstGeom prst="rect">
            <a:avLst/>
          </a:prstGeom>
        </p:spPr>
        <p:txBody>
          <a:bodyPr/>
          <a:lstStyle>
            <a:lvl1pPr algn="l">
              <a:defRPr sz="2400"/>
            </a:lvl1pPr>
          </a:lstStyle>
          <a:p>
            <a:pPr/>
            <a:r>
              <a:t>Q.4.2 – CA Gas Prices (cleaning)</a:t>
            </a:r>
          </a:p>
        </p:txBody>
      </p:sp>
      <p:sp>
        <p:nvSpPr>
          <p:cNvPr id="285" name="Content Placeholder 2"/>
          <p:cNvSpPr txBox="1"/>
          <p:nvPr>
            <p:ph type="body" sz="quarter" idx="1"/>
          </p:nvPr>
        </p:nvSpPr>
        <p:spPr>
          <a:xfrm>
            <a:off x="2476910" y="723759"/>
            <a:ext cx="8004824" cy="1181241"/>
          </a:xfrm>
          <a:prstGeom prst="rect">
            <a:avLst/>
          </a:prstGeom>
        </p:spPr>
        <p:txBody>
          <a:bodyPr/>
          <a:lstStyle>
            <a:lvl1pPr>
              <a:defRPr sz="2000"/>
            </a:lvl1pPr>
          </a:lstStyle>
          <a:p>
            <a:pPr/>
            <a:r>
              <a:t>Copy/pasted data directly off website onto Excel spreadsheet</a:t>
            </a:r>
          </a:p>
        </p:txBody>
      </p:sp>
      <p:pic>
        <p:nvPicPr>
          <p:cNvPr id="286" name="Picture 4" descr="Picture 4"/>
          <p:cNvPicPr>
            <a:picLocks noChangeAspect="1"/>
          </p:cNvPicPr>
          <p:nvPr/>
        </p:nvPicPr>
        <p:blipFill>
          <a:blip r:embed="rId2">
            <a:extLst/>
          </a:blip>
          <a:stretch>
            <a:fillRect/>
          </a:stretch>
        </p:blipFill>
        <p:spPr>
          <a:xfrm>
            <a:off x="787810" y="2455331"/>
            <a:ext cx="5394043" cy="2929469"/>
          </a:xfrm>
          <a:prstGeom prst="rect">
            <a:avLst/>
          </a:prstGeom>
          <a:ln w="12700">
            <a:miter lim="400000"/>
          </a:ln>
        </p:spPr>
      </p:pic>
      <p:pic>
        <p:nvPicPr>
          <p:cNvPr id="287" name="Picture 8" descr="Picture 8"/>
          <p:cNvPicPr>
            <a:picLocks noChangeAspect="1"/>
          </p:cNvPicPr>
          <p:nvPr/>
        </p:nvPicPr>
        <p:blipFill>
          <a:blip r:embed="rId3">
            <a:extLst/>
          </a:blip>
          <a:stretch>
            <a:fillRect/>
          </a:stretch>
        </p:blipFill>
        <p:spPr>
          <a:xfrm>
            <a:off x="7170888" y="1904999"/>
            <a:ext cx="3784978" cy="447814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Title 1"/>
          <p:cNvSpPr txBox="1"/>
          <p:nvPr>
            <p:ph type="title"/>
          </p:nvPr>
        </p:nvSpPr>
        <p:spPr>
          <a:xfrm>
            <a:off x="1577074" y="162339"/>
            <a:ext cx="10018715" cy="559905"/>
          </a:xfrm>
          <a:prstGeom prst="rect">
            <a:avLst/>
          </a:prstGeom>
        </p:spPr>
        <p:txBody>
          <a:bodyPr/>
          <a:lstStyle>
            <a:lvl1pPr algn="l">
              <a:defRPr sz="2400"/>
            </a:lvl1pPr>
          </a:lstStyle>
          <a:p>
            <a:pPr/>
            <a:r>
              <a:t>Q.4.2 – CA Gas Prices (cleaning)</a:t>
            </a:r>
          </a:p>
        </p:txBody>
      </p:sp>
      <p:sp>
        <p:nvSpPr>
          <p:cNvPr id="290" name="Content Placeholder 2"/>
          <p:cNvSpPr txBox="1"/>
          <p:nvPr>
            <p:ph type="body" sz="quarter" idx="1"/>
          </p:nvPr>
        </p:nvSpPr>
        <p:spPr>
          <a:xfrm>
            <a:off x="2353193" y="722243"/>
            <a:ext cx="8004824" cy="1181241"/>
          </a:xfrm>
          <a:prstGeom prst="rect">
            <a:avLst/>
          </a:prstGeom>
        </p:spPr>
        <p:txBody>
          <a:bodyPr/>
          <a:lstStyle>
            <a:lvl1pPr>
              <a:defRPr sz="2000"/>
            </a:lvl1pPr>
          </a:lstStyle>
          <a:p>
            <a:pPr/>
            <a:r>
              <a:t>Created crawler to pick out necessary data and create a summary table</a:t>
            </a:r>
          </a:p>
        </p:txBody>
      </p:sp>
      <p:pic>
        <p:nvPicPr>
          <p:cNvPr id="291" name="Picture 3" descr="Picture 3"/>
          <p:cNvPicPr>
            <a:picLocks noChangeAspect="1"/>
          </p:cNvPicPr>
          <p:nvPr/>
        </p:nvPicPr>
        <p:blipFill>
          <a:blip r:embed="rId2">
            <a:extLst/>
          </a:blip>
          <a:stretch>
            <a:fillRect/>
          </a:stretch>
        </p:blipFill>
        <p:spPr>
          <a:xfrm>
            <a:off x="96505" y="2020189"/>
            <a:ext cx="8668813" cy="3906478"/>
          </a:xfrm>
          <a:prstGeom prst="rect">
            <a:avLst/>
          </a:prstGeom>
          <a:ln w="12700">
            <a:miter lim="400000"/>
          </a:ln>
        </p:spPr>
      </p:pic>
      <p:pic>
        <p:nvPicPr>
          <p:cNvPr id="292" name="Picture 7" descr="Picture 7"/>
          <p:cNvPicPr>
            <a:picLocks noChangeAspect="1"/>
          </p:cNvPicPr>
          <p:nvPr/>
        </p:nvPicPr>
        <p:blipFill>
          <a:blip r:embed="rId3">
            <a:extLst/>
          </a:blip>
          <a:stretch>
            <a:fillRect/>
          </a:stretch>
        </p:blipFill>
        <p:spPr>
          <a:xfrm>
            <a:off x="9017810" y="1956262"/>
            <a:ext cx="2827056" cy="406191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Title 1"/>
          <p:cNvSpPr txBox="1"/>
          <p:nvPr>
            <p:ph type="title"/>
          </p:nvPr>
        </p:nvSpPr>
        <p:spPr>
          <a:xfrm>
            <a:off x="1577074" y="162339"/>
            <a:ext cx="10018715" cy="559905"/>
          </a:xfrm>
          <a:prstGeom prst="rect">
            <a:avLst/>
          </a:prstGeom>
        </p:spPr>
        <p:txBody>
          <a:bodyPr/>
          <a:lstStyle>
            <a:lvl1pPr algn="l">
              <a:defRPr sz="2400"/>
            </a:lvl1pPr>
          </a:lstStyle>
          <a:p>
            <a:pPr/>
            <a:r>
              <a:t>Q.4.2 –  Cities data for Gas Prices (merging)</a:t>
            </a:r>
          </a:p>
        </p:txBody>
      </p:sp>
      <p:sp>
        <p:nvSpPr>
          <p:cNvPr id="295" name="Content Placeholder 2"/>
          <p:cNvSpPr txBox="1"/>
          <p:nvPr>
            <p:ph type="body" sz="quarter" idx="1"/>
          </p:nvPr>
        </p:nvSpPr>
        <p:spPr>
          <a:xfrm>
            <a:off x="2353193" y="1002195"/>
            <a:ext cx="8004824" cy="1181241"/>
          </a:xfrm>
          <a:prstGeom prst="rect">
            <a:avLst/>
          </a:prstGeom>
        </p:spPr>
        <p:txBody>
          <a:bodyPr/>
          <a:lstStyle/>
          <a:p>
            <a:pPr>
              <a:lnSpc>
                <a:spcPct val="80000"/>
              </a:lnSpc>
              <a:defRPr sz="1800"/>
            </a:pPr>
            <a:r>
              <a:t>Creating CA-only list of cities and average gas prices </a:t>
            </a:r>
            <a:br/>
            <a:r>
              <a:t>(Regular octane gasoline) with number of EV charge stations for each city</a:t>
            </a:r>
            <a:endParaRPr sz="2200"/>
          </a:p>
          <a:p>
            <a:pPr>
              <a:lnSpc>
                <a:spcPct val="80000"/>
              </a:lnSpc>
              <a:defRPr sz="1800"/>
            </a:pPr>
            <a:r>
              <a:t>Capitalize city name and add state abbreviation, and inner join on the unique cities</a:t>
            </a:r>
          </a:p>
        </p:txBody>
      </p:sp>
      <p:pic>
        <p:nvPicPr>
          <p:cNvPr id="296" name="Picture 4" descr="Picture 4"/>
          <p:cNvPicPr>
            <a:picLocks noChangeAspect="1"/>
          </p:cNvPicPr>
          <p:nvPr/>
        </p:nvPicPr>
        <p:blipFill>
          <a:blip r:embed="rId2">
            <a:extLst/>
          </a:blip>
          <a:stretch>
            <a:fillRect/>
          </a:stretch>
        </p:blipFill>
        <p:spPr>
          <a:xfrm>
            <a:off x="1309652" y="2463387"/>
            <a:ext cx="9572695" cy="361952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Title 1"/>
          <p:cNvSpPr txBox="1"/>
          <p:nvPr>
            <p:ph type="title"/>
          </p:nvPr>
        </p:nvSpPr>
        <p:spPr>
          <a:xfrm>
            <a:off x="1577074" y="162339"/>
            <a:ext cx="10018715" cy="559905"/>
          </a:xfrm>
          <a:prstGeom prst="rect">
            <a:avLst/>
          </a:prstGeom>
        </p:spPr>
        <p:txBody>
          <a:bodyPr/>
          <a:lstStyle>
            <a:lvl1pPr algn="l">
              <a:defRPr sz="2400"/>
            </a:lvl1pPr>
          </a:lstStyle>
          <a:p>
            <a:pPr/>
            <a:r>
              <a:t>Q.4.1 – Cities Data for Population and “institutions” Studies</a:t>
            </a:r>
          </a:p>
        </p:txBody>
      </p:sp>
      <p:sp>
        <p:nvSpPr>
          <p:cNvPr id="299" name="Content Placeholder 2"/>
          <p:cNvSpPr txBox="1"/>
          <p:nvPr>
            <p:ph type="body" sz="quarter" idx="1"/>
          </p:nvPr>
        </p:nvSpPr>
        <p:spPr>
          <a:xfrm>
            <a:off x="2353193" y="722243"/>
            <a:ext cx="8004824" cy="1181241"/>
          </a:xfrm>
          <a:prstGeom prst="rect">
            <a:avLst/>
          </a:prstGeom>
        </p:spPr>
        <p:txBody>
          <a:bodyPr/>
          <a:lstStyle/>
          <a:p>
            <a:pPr>
              <a:defRPr sz="2000"/>
            </a:pPr>
            <a:r>
              <a:t>Inner join on state-unique cities</a:t>
            </a:r>
          </a:p>
          <a:p>
            <a:pPr>
              <a:defRPr sz="2000"/>
            </a:pPr>
            <a:r>
              <a:t>Change Price measures to floats</a:t>
            </a:r>
          </a:p>
        </p:txBody>
      </p:sp>
      <p:pic>
        <p:nvPicPr>
          <p:cNvPr id="300" name="Picture 3" descr="Picture 3"/>
          <p:cNvPicPr>
            <a:picLocks noChangeAspect="1"/>
          </p:cNvPicPr>
          <p:nvPr/>
        </p:nvPicPr>
        <p:blipFill>
          <a:blip r:embed="rId2">
            <a:extLst/>
          </a:blip>
          <a:stretch>
            <a:fillRect/>
          </a:stretch>
        </p:blipFill>
        <p:spPr>
          <a:xfrm>
            <a:off x="1390615" y="2038339"/>
            <a:ext cx="9410770" cy="278132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1577074" y="162339"/>
            <a:ext cx="10018715" cy="559905"/>
          </a:xfrm>
          <a:prstGeom prst="rect">
            <a:avLst/>
          </a:prstGeom>
        </p:spPr>
        <p:txBody>
          <a:bodyPr/>
          <a:lstStyle>
            <a:lvl1pPr algn="l">
              <a:defRPr sz="2400"/>
            </a:lvl1pPr>
          </a:lstStyle>
          <a:p>
            <a:pPr/>
            <a:r>
              <a:t>Q.4.3/4</a:t>
            </a:r>
          </a:p>
        </p:txBody>
      </p:sp>
      <p:sp>
        <p:nvSpPr>
          <p:cNvPr id="303" name="Content Placeholder 2"/>
          <p:cNvSpPr txBox="1"/>
          <p:nvPr>
            <p:ph type="body" idx="1"/>
          </p:nvPr>
        </p:nvSpPr>
        <p:spPr>
          <a:xfrm>
            <a:off x="1577075" y="1610089"/>
            <a:ext cx="9323777" cy="4162567"/>
          </a:xfrm>
          <a:prstGeom prst="rect">
            <a:avLst/>
          </a:prstGeom>
        </p:spPr>
        <p:txBody>
          <a:bodyPr/>
          <a:lstStyle/>
          <a:p>
            <a:pPr marL="0" indent="0">
              <a:lnSpc>
                <a:spcPct val="90000"/>
              </a:lnSpc>
              <a:spcBef>
                <a:spcPts val="700"/>
              </a:spcBef>
              <a:buSzTx/>
              <a:buNone/>
              <a:defRPr sz="3200"/>
            </a:pPr>
            <a:r>
              <a:t>Data cleaning/merging is finished for the first two studies</a:t>
            </a:r>
          </a:p>
          <a:p>
            <a:pPr marL="0" indent="0">
              <a:lnSpc>
                <a:spcPct val="90000"/>
              </a:lnSpc>
              <a:buSzTx/>
              <a:buNone/>
              <a:defRPr sz="3200"/>
            </a:pPr>
          </a:p>
          <a:p>
            <a:pPr marL="0" indent="0">
              <a:lnSpc>
                <a:spcPct val="90000"/>
              </a:lnSpc>
              <a:spcBef>
                <a:spcPts val="700"/>
              </a:spcBef>
              <a:buSzTx/>
              <a:buNone/>
              <a:defRPr sz="3200"/>
            </a:pPr>
            <a:r>
              <a:t>But what happened to the other two studies on the “institutions”???</a:t>
            </a:r>
          </a:p>
          <a:p>
            <a:pPr marL="0" indent="0">
              <a:lnSpc>
                <a:spcPct val="90000"/>
              </a:lnSpc>
              <a:buSzTx/>
              <a:buNone/>
              <a:defRPr sz="2000"/>
            </a:pPr>
          </a:p>
          <a:p>
            <a:pPr marL="0" indent="0">
              <a:lnSpc>
                <a:spcPct val="90000"/>
              </a:lnSpc>
              <a:buSzTx/>
              <a:buNone/>
              <a:defRPr sz="2000"/>
            </a:pPr>
          </a:p>
          <a:p>
            <a:pPr marL="0" indent="0">
              <a:lnSpc>
                <a:spcPct val="90000"/>
              </a:lnSpc>
              <a:buSzTx/>
              <a:buNone/>
              <a:defRPr sz="2000"/>
            </a:pPr>
            <a:r>
              <a:t>(We’ll get back to these)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Title 1"/>
          <p:cNvSpPr txBox="1"/>
          <p:nvPr>
            <p:ph type="title"/>
          </p:nvPr>
        </p:nvSpPr>
        <p:spPr>
          <a:xfrm>
            <a:off x="1630625" y="536712"/>
            <a:ext cx="8930748" cy="622853"/>
          </a:xfrm>
          <a:prstGeom prst="rect">
            <a:avLst/>
          </a:prstGeom>
        </p:spPr>
        <p:txBody>
          <a:bodyPr/>
          <a:lstStyle>
            <a:lvl1pPr algn="l" defTabSz="452627">
              <a:defRPr sz="3564">
                <a:latin typeface="docs-Calibri"/>
                <a:ea typeface="docs-Calibri"/>
                <a:cs typeface="docs-Calibri"/>
                <a:sym typeface="docs-Calibri"/>
              </a:defRPr>
            </a:lvl1pPr>
          </a:lstStyle>
          <a:p>
            <a:pPr/>
            <a:r>
              <a:t>Theme of the Study</a:t>
            </a:r>
          </a:p>
        </p:txBody>
      </p:sp>
      <p:sp>
        <p:nvSpPr>
          <p:cNvPr id="197" name="Text Placeholder 2"/>
          <p:cNvSpPr txBox="1"/>
          <p:nvPr>
            <p:ph type="body" sz="half" idx="1"/>
          </p:nvPr>
        </p:nvSpPr>
        <p:spPr>
          <a:xfrm>
            <a:off x="945570" y="2080425"/>
            <a:ext cx="10300856" cy="2697148"/>
          </a:xfrm>
          <a:prstGeom prst="rect">
            <a:avLst/>
          </a:prstGeom>
        </p:spPr>
        <p:txBody>
          <a:bodyPr anchor="ctr"/>
          <a:lstStyle>
            <a:lvl1pPr algn="ctr">
              <a:spcBef>
                <a:spcPts val="900"/>
              </a:spcBef>
              <a:defRPr sz="4000"/>
            </a:lvl1pPr>
          </a:lstStyle>
          <a:p>
            <a:pPr/>
            <a:r>
              <a:t>Should I get an electric vehicle over a gas-powered car?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Title 1"/>
          <p:cNvSpPr txBox="1"/>
          <p:nvPr>
            <p:ph type="title"/>
          </p:nvPr>
        </p:nvSpPr>
        <p:spPr>
          <a:xfrm>
            <a:off x="1577074" y="162339"/>
            <a:ext cx="10018715" cy="559905"/>
          </a:xfrm>
          <a:prstGeom prst="rect">
            <a:avLst/>
          </a:prstGeom>
        </p:spPr>
        <p:txBody>
          <a:bodyPr/>
          <a:lstStyle>
            <a:lvl1pPr algn="l">
              <a:defRPr sz="2400"/>
            </a:lvl1pPr>
          </a:lstStyle>
          <a:p>
            <a:pPr/>
            <a:r>
              <a:t>Q.4.1 –  Creating scatterplot with R^2</a:t>
            </a:r>
          </a:p>
        </p:txBody>
      </p:sp>
      <p:pic>
        <p:nvPicPr>
          <p:cNvPr id="306" name="Picture 4" descr="Picture 4"/>
          <p:cNvPicPr>
            <a:picLocks noChangeAspect="1"/>
          </p:cNvPicPr>
          <p:nvPr/>
        </p:nvPicPr>
        <p:blipFill>
          <a:blip r:embed="rId2">
            <a:extLst/>
          </a:blip>
          <a:stretch>
            <a:fillRect/>
          </a:stretch>
        </p:blipFill>
        <p:spPr>
          <a:xfrm>
            <a:off x="1609494" y="1149232"/>
            <a:ext cx="8973012" cy="455953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Title 1"/>
          <p:cNvSpPr txBox="1"/>
          <p:nvPr>
            <p:ph type="title"/>
          </p:nvPr>
        </p:nvSpPr>
        <p:spPr>
          <a:xfrm>
            <a:off x="1577074" y="162339"/>
            <a:ext cx="10018715" cy="559905"/>
          </a:xfrm>
          <a:prstGeom prst="rect">
            <a:avLst/>
          </a:prstGeom>
        </p:spPr>
        <p:txBody>
          <a:bodyPr/>
          <a:lstStyle>
            <a:lvl1pPr algn="l">
              <a:defRPr sz="2400"/>
            </a:lvl1pPr>
          </a:lstStyle>
          <a:p>
            <a:pPr/>
            <a:r>
              <a:t>Q.4.1 –  Scatterplot for Q.1</a:t>
            </a:r>
          </a:p>
        </p:txBody>
      </p:sp>
      <p:pic>
        <p:nvPicPr>
          <p:cNvPr id="309" name="Picture 3" descr="Picture 3"/>
          <p:cNvPicPr>
            <a:picLocks noChangeAspect="1"/>
          </p:cNvPicPr>
          <p:nvPr/>
        </p:nvPicPr>
        <p:blipFill>
          <a:blip r:embed="rId2">
            <a:extLst/>
          </a:blip>
          <a:stretch>
            <a:fillRect/>
          </a:stretch>
        </p:blipFill>
        <p:spPr>
          <a:xfrm>
            <a:off x="1580918" y="1454047"/>
            <a:ext cx="9030165" cy="394990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Title 1"/>
          <p:cNvSpPr txBox="1"/>
          <p:nvPr>
            <p:ph type="title"/>
          </p:nvPr>
        </p:nvSpPr>
        <p:spPr>
          <a:xfrm>
            <a:off x="1577074" y="162339"/>
            <a:ext cx="10018715" cy="559905"/>
          </a:xfrm>
          <a:prstGeom prst="rect">
            <a:avLst/>
          </a:prstGeom>
        </p:spPr>
        <p:txBody>
          <a:bodyPr/>
          <a:lstStyle>
            <a:lvl1pPr algn="l">
              <a:defRPr sz="2400"/>
            </a:lvl1pPr>
          </a:lstStyle>
          <a:p>
            <a:pPr/>
            <a:r>
              <a:t>Q.4.1 –  CA Cities data for population and “institutions” studies</a:t>
            </a:r>
          </a:p>
        </p:txBody>
      </p:sp>
      <p:pic>
        <p:nvPicPr>
          <p:cNvPr id="312" name="Picture 4" descr="Picture 4"/>
          <p:cNvPicPr>
            <a:picLocks noChangeAspect="1"/>
          </p:cNvPicPr>
          <p:nvPr/>
        </p:nvPicPr>
        <p:blipFill>
          <a:blip r:embed="rId2">
            <a:extLst/>
          </a:blip>
          <a:stretch>
            <a:fillRect/>
          </a:stretch>
        </p:blipFill>
        <p:spPr>
          <a:xfrm>
            <a:off x="1904783" y="1272207"/>
            <a:ext cx="8382432" cy="3962604"/>
          </a:xfrm>
          <a:prstGeom prst="rect">
            <a:avLst/>
          </a:prstGeom>
          <a:ln w="12700">
            <a:miter lim="400000"/>
          </a:ln>
        </p:spPr>
      </p:pic>
      <p:sp>
        <p:nvSpPr>
          <p:cNvPr id="313" name="Content Placeholder 2"/>
          <p:cNvSpPr txBox="1"/>
          <p:nvPr>
            <p:ph type="body" sz="quarter" idx="1"/>
          </p:nvPr>
        </p:nvSpPr>
        <p:spPr>
          <a:xfrm>
            <a:off x="2093587" y="5340425"/>
            <a:ext cx="8004823" cy="1181240"/>
          </a:xfrm>
          <a:prstGeom prst="rect">
            <a:avLst/>
          </a:prstGeom>
        </p:spPr>
        <p:txBody>
          <a:bodyPr/>
          <a:lstStyle>
            <a:lvl1pPr>
              <a:defRPr sz="2000"/>
            </a:lvl1pPr>
          </a:lstStyle>
          <a:p>
            <a:pPr/>
            <a:r>
              <a:t>Weak R-squared – likely no correlation between no. of charge stations and population density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Title 1"/>
          <p:cNvSpPr txBox="1"/>
          <p:nvPr>
            <p:ph type="title"/>
          </p:nvPr>
        </p:nvSpPr>
        <p:spPr>
          <a:xfrm>
            <a:off x="1577074" y="162339"/>
            <a:ext cx="10018715" cy="559905"/>
          </a:xfrm>
          <a:prstGeom prst="rect">
            <a:avLst/>
          </a:prstGeom>
        </p:spPr>
        <p:txBody>
          <a:bodyPr/>
          <a:lstStyle>
            <a:lvl1pPr algn="l">
              <a:defRPr sz="2400"/>
            </a:lvl1pPr>
          </a:lstStyle>
          <a:p>
            <a:pPr/>
            <a:r>
              <a:t>Q.4.1 –  CA Cities data for population and “institutions” studies</a:t>
            </a:r>
          </a:p>
        </p:txBody>
      </p:sp>
      <p:sp>
        <p:nvSpPr>
          <p:cNvPr id="316" name="Content Placeholder 2"/>
          <p:cNvSpPr txBox="1"/>
          <p:nvPr>
            <p:ph type="body" sz="quarter" idx="1"/>
          </p:nvPr>
        </p:nvSpPr>
        <p:spPr>
          <a:xfrm>
            <a:off x="2093587" y="5340425"/>
            <a:ext cx="8004823" cy="1181240"/>
          </a:xfrm>
          <a:prstGeom prst="rect">
            <a:avLst/>
          </a:prstGeom>
        </p:spPr>
        <p:txBody>
          <a:bodyPr/>
          <a:lstStyle/>
          <a:p>
            <a:pPr>
              <a:defRPr sz="2000"/>
            </a:pPr>
            <a:r>
              <a:t>Weak R-squared – likely no correlation between no. of charge stations and gas station prices</a:t>
            </a:r>
          </a:p>
          <a:p>
            <a:pPr>
              <a:defRPr sz="2000"/>
            </a:pPr>
            <a:r>
              <a:t>Higher R-squared than population density</a:t>
            </a:r>
          </a:p>
        </p:txBody>
      </p:sp>
      <p:pic>
        <p:nvPicPr>
          <p:cNvPr id="317" name="Picture 3" descr="Picture 3"/>
          <p:cNvPicPr>
            <a:picLocks noChangeAspect="1"/>
          </p:cNvPicPr>
          <p:nvPr/>
        </p:nvPicPr>
        <p:blipFill>
          <a:blip r:embed="rId2">
            <a:extLst/>
          </a:blip>
          <a:stretch>
            <a:fillRect/>
          </a:stretch>
        </p:blipFill>
        <p:spPr>
          <a:xfrm>
            <a:off x="3311380" y="1250270"/>
            <a:ext cx="5569237" cy="398800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xfrm>
            <a:off x="1630625" y="536712"/>
            <a:ext cx="8930748" cy="622853"/>
          </a:xfrm>
          <a:prstGeom prst="rect">
            <a:avLst/>
          </a:prstGeom>
        </p:spPr>
        <p:txBody>
          <a:bodyPr/>
          <a:lstStyle>
            <a:lvl1pPr algn="l">
              <a:defRPr sz="3600"/>
            </a:lvl1pPr>
          </a:lstStyle>
          <a:p>
            <a:pPr/>
            <a:r>
              <a:t>Q.4.3/4 What else is there? (institution type 1)</a:t>
            </a:r>
          </a:p>
        </p:txBody>
      </p:sp>
      <p:sp>
        <p:nvSpPr>
          <p:cNvPr id="320" name="Text Placeholder 2"/>
          <p:cNvSpPr txBox="1"/>
          <p:nvPr>
            <p:ph type="body" sz="half" idx="1"/>
          </p:nvPr>
        </p:nvSpPr>
        <p:spPr>
          <a:xfrm>
            <a:off x="1630625" y="2080425"/>
            <a:ext cx="8159921" cy="2697148"/>
          </a:xfrm>
          <a:prstGeom prst="rect">
            <a:avLst/>
          </a:prstGeom>
        </p:spPr>
        <p:txBody>
          <a:bodyPr anchor="ctr"/>
          <a:lstStyle/>
          <a:p>
            <a:pPr marL="342900" indent="-342900" algn="l">
              <a:spcBef>
                <a:spcPts val="700"/>
              </a:spcBef>
              <a:buClr>
                <a:srgbClr val="B96C11"/>
              </a:buClr>
              <a:buSzPct val="145000"/>
              <a:buFont typeface="Arial"/>
              <a:buChar char="•"/>
              <a:defRPr sz="3200"/>
            </a:pPr>
            <a:r>
              <a:t>Cities with a “techie” vibe</a:t>
            </a:r>
          </a:p>
          <a:p>
            <a:pPr marL="342900" indent="-342900" algn="l">
              <a:buClr>
                <a:srgbClr val="B96C11"/>
              </a:buClr>
              <a:buSzPct val="145000"/>
              <a:buFont typeface="Arial"/>
              <a:buChar char="•"/>
              <a:defRPr sz="3200"/>
            </a:pPr>
          </a:p>
          <a:p>
            <a:pPr marL="342900" indent="-342900" algn="l">
              <a:spcBef>
                <a:spcPts val="700"/>
              </a:spcBef>
              <a:buClr>
                <a:srgbClr val="B96C11"/>
              </a:buClr>
              <a:buSzPct val="145000"/>
              <a:buFont typeface="Arial"/>
              <a:buChar char="•"/>
              <a:defRPr sz="3200"/>
            </a:pPr>
            <a:r>
              <a:t>Representative of modern, trendy, forward-thinking demographics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Title 1"/>
          <p:cNvSpPr txBox="1"/>
          <p:nvPr>
            <p:ph type="title"/>
          </p:nvPr>
        </p:nvSpPr>
        <p:spPr>
          <a:xfrm>
            <a:off x="1577074" y="162339"/>
            <a:ext cx="10018715" cy="559905"/>
          </a:xfrm>
          <a:prstGeom prst="rect">
            <a:avLst/>
          </a:prstGeom>
        </p:spPr>
        <p:txBody>
          <a:bodyPr/>
          <a:lstStyle>
            <a:lvl1pPr algn="l">
              <a:defRPr sz="2400"/>
            </a:lvl1pPr>
          </a:lstStyle>
          <a:p>
            <a:pPr/>
            <a:r>
              <a:t>Q.4.3/4 What else is there?</a:t>
            </a:r>
          </a:p>
        </p:txBody>
      </p:sp>
      <p:pic>
        <p:nvPicPr>
          <p:cNvPr id="323" name="Picture 7" descr="Picture 7"/>
          <p:cNvPicPr>
            <a:picLocks noChangeAspect="1"/>
          </p:cNvPicPr>
          <p:nvPr/>
        </p:nvPicPr>
        <p:blipFill>
          <a:blip r:embed="rId2">
            <a:extLst/>
          </a:blip>
          <a:stretch>
            <a:fillRect/>
          </a:stretch>
        </p:blipFill>
        <p:spPr>
          <a:xfrm>
            <a:off x="3123630" y="679911"/>
            <a:ext cx="5944740" cy="580291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xfrm>
            <a:off x="1577074" y="162339"/>
            <a:ext cx="10018715" cy="559905"/>
          </a:xfrm>
          <a:prstGeom prst="rect">
            <a:avLst/>
          </a:prstGeom>
        </p:spPr>
        <p:txBody>
          <a:bodyPr/>
          <a:lstStyle>
            <a:lvl1pPr algn="l">
              <a:defRPr sz="2400"/>
            </a:lvl1pPr>
          </a:lstStyle>
          <a:p>
            <a:pPr/>
            <a:r>
              <a:t>Q.4.3/4 – Yelp API</a:t>
            </a:r>
          </a:p>
        </p:txBody>
      </p:sp>
      <p:sp>
        <p:nvSpPr>
          <p:cNvPr id="326" name="Content Placeholder 2"/>
          <p:cNvSpPr txBox="1"/>
          <p:nvPr>
            <p:ph type="body" sz="quarter" idx="1"/>
          </p:nvPr>
        </p:nvSpPr>
        <p:spPr>
          <a:xfrm>
            <a:off x="2353193" y="722243"/>
            <a:ext cx="8004824" cy="1181241"/>
          </a:xfrm>
          <a:prstGeom prst="rect">
            <a:avLst/>
          </a:prstGeom>
        </p:spPr>
        <p:txBody>
          <a:bodyPr/>
          <a:lstStyle/>
          <a:p>
            <a:pPr>
              <a:lnSpc>
                <a:spcPct val="80000"/>
              </a:lnSpc>
              <a:defRPr sz="1200"/>
            </a:pPr>
            <a:r>
              <a:t>Use Yelp API to search for number of Starbucks in each city</a:t>
            </a:r>
            <a:endParaRPr sz="1500"/>
          </a:p>
          <a:p>
            <a:pPr>
              <a:lnSpc>
                <a:spcPct val="80000"/>
              </a:lnSpc>
              <a:defRPr sz="1200"/>
            </a:pPr>
            <a:r>
              <a:t>Loop through the cities data frame and make calls to the API for each city</a:t>
            </a:r>
            <a:endParaRPr sz="1500"/>
          </a:p>
          <a:p>
            <a:pPr>
              <a:lnSpc>
                <a:spcPct val="80000"/>
              </a:lnSpc>
              <a:defRPr sz="1200"/>
            </a:pPr>
            <a:r>
              <a:t>Read through the responses from one page to the next counting the number of times the search term is found</a:t>
            </a:r>
            <a:endParaRPr sz="1500"/>
          </a:p>
          <a:p>
            <a:pPr>
              <a:lnSpc>
                <a:spcPct val="80000"/>
              </a:lnSpc>
              <a:defRPr sz="1200"/>
            </a:pPr>
            <a:r>
              <a:t>Stop the city’s query when a response that isn’t the search term is found</a:t>
            </a:r>
          </a:p>
        </p:txBody>
      </p:sp>
      <p:pic>
        <p:nvPicPr>
          <p:cNvPr id="327" name="Picture 3" descr="Picture 3"/>
          <p:cNvPicPr>
            <a:picLocks noChangeAspect="1"/>
          </p:cNvPicPr>
          <p:nvPr/>
        </p:nvPicPr>
        <p:blipFill>
          <a:blip r:embed="rId2">
            <a:extLst/>
          </a:blip>
          <a:stretch>
            <a:fillRect/>
          </a:stretch>
        </p:blipFill>
        <p:spPr>
          <a:xfrm>
            <a:off x="1209962" y="1870364"/>
            <a:ext cx="8746838" cy="2975022"/>
          </a:xfrm>
          <a:prstGeom prst="rect">
            <a:avLst/>
          </a:prstGeom>
          <a:ln w="12700">
            <a:miter lim="400000"/>
          </a:ln>
        </p:spPr>
      </p:pic>
      <p:pic>
        <p:nvPicPr>
          <p:cNvPr id="328" name="Picture 6" descr="Picture 6"/>
          <p:cNvPicPr>
            <a:picLocks noChangeAspect="1"/>
          </p:cNvPicPr>
          <p:nvPr/>
        </p:nvPicPr>
        <p:blipFill>
          <a:blip r:embed="rId3">
            <a:extLst/>
          </a:blip>
          <a:stretch>
            <a:fillRect/>
          </a:stretch>
        </p:blipFill>
        <p:spPr>
          <a:xfrm>
            <a:off x="1155700" y="4815754"/>
            <a:ext cx="8801100" cy="170319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xfrm>
            <a:off x="1577074" y="162339"/>
            <a:ext cx="10018715" cy="559905"/>
          </a:xfrm>
          <a:prstGeom prst="rect">
            <a:avLst/>
          </a:prstGeom>
        </p:spPr>
        <p:txBody>
          <a:bodyPr/>
          <a:lstStyle>
            <a:lvl1pPr algn="l">
              <a:defRPr sz="2400"/>
            </a:lvl1pPr>
          </a:lstStyle>
          <a:p>
            <a:pPr/>
            <a:r>
              <a:t>Q.4.3/4 – Yelp API</a:t>
            </a:r>
          </a:p>
        </p:txBody>
      </p:sp>
      <p:pic>
        <p:nvPicPr>
          <p:cNvPr id="331" name="Picture 7" descr="Picture 7"/>
          <p:cNvPicPr>
            <a:picLocks noChangeAspect="1"/>
          </p:cNvPicPr>
          <p:nvPr/>
        </p:nvPicPr>
        <p:blipFill>
          <a:blip r:embed="rId2">
            <a:extLst/>
          </a:blip>
          <a:stretch>
            <a:fillRect/>
          </a:stretch>
        </p:blipFill>
        <p:spPr>
          <a:xfrm>
            <a:off x="893690" y="801650"/>
            <a:ext cx="10404620" cy="52547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Title 1"/>
          <p:cNvSpPr txBox="1"/>
          <p:nvPr>
            <p:ph type="title"/>
          </p:nvPr>
        </p:nvSpPr>
        <p:spPr>
          <a:xfrm>
            <a:off x="1577074" y="162339"/>
            <a:ext cx="10018715" cy="559905"/>
          </a:xfrm>
          <a:prstGeom prst="rect">
            <a:avLst/>
          </a:prstGeom>
        </p:spPr>
        <p:txBody>
          <a:bodyPr/>
          <a:lstStyle>
            <a:lvl1pPr algn="l">
              <a:defRPr sz="2400"/>
            </a:lvl1pPr>
          </a:lstStyle>
          <a:p>
            <a:pPr/>
            <a:r>
              <a:t>Q.4.3/4 – Yelp API</a:t>
            </a:r>
          </a:p>
        </p:txBody>
      </p:sp>
      <p:pic>
        <p:nvPicPr>
          <p:cNvPr id="334" name="Picture 3" descr="Picture 3"/>
          <p:cNvPicPr>
            <a:picLocks noChangeAspect="1"/>
          </p:cNvPicPr>
          <p:nvPr/>
        </p:nvPicPr>
        <p:blipFill>
          <a:blip r:embed="rId2">
            <a:extLst/>
          </a:blip>
          <a:stretch>
            <a:fillRect/>
          </a:stretch>
        </p:blipFill>
        <p:spPr>
          <a:xfrm>
            <a:off x="145478" y="1071415"/>
            <a:ext cx="11178304" cy="488533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Title 1"/>
          <p:cNvSpPr txBox="1"/>
          <p:nvPr>
            <p:ph type="title"/>
          </p:nvPr>
        </p:nvSpPr>
        <p:spPr>
          <a:xfrm>
            <a:off x="1577074" y="162339"/>
            <a:ext cx="10018715" cy="559905"/>
          </a:xfrm>
          <a:prstGeom prst="rect">
            <a:avLst/>
          </a:prstGeom>
        </p:spPr>
        <p:txBody>
          <a:bodyPr/>
          <a:lstStyle>
            <a:lvl1pPr algn="l">
              <a:defRPr sz="2400"/>
            </a:lvl1pPr>
          </a:lstStyle>
          <a:p>
            <a:pPr/>
            <a:r>
              <a:t>Q.4.3/4 – Yelp API</a:t>
            </a:r>
          </a:p>
        </p:txBody>
      </p:sp>
      <p:pic>
        <p:nvPicPr>
          <p:cNvPr id="337" name="Picture 4" descr="Picture 4"/>
          <p:cNvPicPr>
            <a:picLocks noChangeAspect="1"/>
          </p:cNvPicPr>
          <p:nvPr/>
        </p:nvPicPr>
        <p:blipFill>
          <a:blip r:embed="rId2">
            <a:extLst/>
          </a:blip>
          <a:stretch>
            <a:fillRect/>
          </a:stretch>
        </p:blipFill>
        <p:spPr>
          <a:xfrm>
            <a:off x="237945" y="1049322"/>
            <a:ext cx="11203635" cy="4372423"/>
          </a:xfrm>
          <a:prstGeom prst="rect">
            <a:avLst/>
          </a:prstGeom>
          <a:ln w="12700">
            <a:miter lim="400000"/>
          </a:ln>
        </p:spPr>
      </p:pic>
      <p:sp>
        <p:nvSpPr>
          <p:cNvPr id="338" name="Content Placeholder 2"/>
          <p:cNvSpPr txBox="1"/>
          <p:nvPr>
            <p:ph type="body" sz="quarter" idx="1"/>
          </p:nvPr>
        </p:nvSpPr>
        <p:spPr>
          <a:xfrm>
            <a:off x="2093587" y="5456766"/>
            <a:ext cx="8942713" cy="1238894"/>
          </a:xfrm>
          <a:prstGeom prst="rect">
            <a:avLst/>
          </a:prstGeom>
        </p:spPr>
        <p:txBody>
          <a:bodyPr/>
          <a:lstStyle/>
          <a:p>
            <a:pPr>
              <a:lnSpc>
                <a:spcPct val="80000"/>
              </a:lnSpc>
              <a:defRPr sz="1400"/>
            </a:pPr>
            <a:r>
              <a:t>Add each search term hit to valueCount</a:t>
            </a:r>
            <a:endParaRPr sz="2000"/>
          </a:p>
          <a:p>
            <a:pPr>
              <a:lnSpc>
                <a:spcPct val="80000"/>
              </a:lnSpc>
              <a:defRPr sz="1400"/>
            </a:pPr>
            <a:r>
              <a:t>Add each search term hit on current page response to pageHitCount (to check if the a new page will need to be searched for)</a:t>
            </a:r>
            <a:endParaRPr sz="1600"/>
          </a:p>
          <a:p>
            <a:pPr>
              <a:lnSpc>
                <a:spcPct val="80000"/>
              </a:lnSpc>
              <a:defRPr sz="1400"/>
            </a:pPr>
            <a:r>
              <a:t>On the first “name” key where the value is not the search term, add the count value to the list for this city, indicate that the query for this city has ended (searchCompleteVar)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Title 1"/>
          <p:cNvSpPr txBox="1"/>
          <p:nvPr>
            <p:ph type="title"/>
          </p:nvPr>
        </p:nvSpPr>
        <p:spPr>
          <a:xfrm>
            <a:off x="1577074" y="162339"/>
            <a:ext cx="10018715" cy="559905"/>
          </a:xfrm>
          <a:prstGeom prst="rect">
            <a:avLst/>
          </a:prstGeom>
        </p:spPr>
        <p:txBody>
          <a:bodyPr/>
          <a:lstStyle/>
          <a:p>
            <a:pPr algn="l">
              <a:defRPr sz="2400"/>
            </a:pPr>
            <a:r>
              <a:t>EV </a:t>
            </a:r>
            <a:r>
              <a:rPr>
                <a:latin typeface="Calibri"/>
                <a:ea typeface="Calibri"/>
                <a:cs typeface="Calibri"/>
                <a:sym typeface="Calibri"/>
              </a:rPr>
              <a:t>or</a:t>
            </a:r>
            <a:r>
              <a:t> Gas  Car?</a:t>
            </a:r>
          </a:p>
        </p:txBody>
      </p:sp>
      <p:sp>
        <p:nvSpPr>
          <p:cNvPr id="200" name="Content Placeholder 2"/>
          <p:cNvSpPr txBox="1"/>
          <p:nvPr>
            <p:ph type="body" idx="1"/>
          </p:nvPr>
        </p:nvSpPr>
        <p:spPr>
          <a:xfrm>
            <a:off x="1577074" y="1249919"/>
            <a:ext cx="10018715" cy="4358161"/>
          </a:xfrm>
          <a:prstGeom prst="rect">
            <a:avLst/>
          </a:prstGeom>
        </p:spPr>
        <p:txBody>
          <a:bodyPr/>
          <a:lstStyle/>
          <a:p>
            <a:pPr/>
            <a:r>
              <a:t>Q1. Will I be able to find charging stations wherever I am?</a:t>
            </a:r>
          </a:p>
          <a:p>
            <a:pPr/>
            <a:r>
              <a:t>Q2. Out of both categories (EVs and gas-powered cars) which make and model is the most cost-effective for their fuel?</a:t>
            </a:r>
          </a:p>
          <a:p>
            <a:pPr/>
            <a:r>
              <a:t>Q3. Will EVs really pay themselves off?</a:t>
            </a:r>
          </a:p>
          <a:p>
            <a:pPr/>
            <a:r>
              <a:t>Q4. What factors might hint that a city has a lot of charging stations?</a:t>
            </a:r>
          </a:p>
          <a:p>
            <a:pPr/>
            <a:r>
              <a:t>Q5. How much will I save on a trip?</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1577074" y="162339"/>
            <a:ext cx="10018715" cy="559905"/>
          </a:xfrm>
          <a:prstGeom prst="rect">
            <a:avLst/>
          </a:prstGeom>
        </p:spPr>
        <p:txBody>
          <a:bodyPr/>
          <a:lstStyle>
            <a:lvl1pPr algn="l">
              <a:defRPr sz="2400"/>
            </a:lvl1pPr>
          </a:lstStyle>
          <a:p>
            <a:pPr/>
            <a:r>
              <a:t>Q.4.3/4 – Yelp API</a:t>
            </a:r>
          </a:p>
        </p:txBody>
      </p:sp>
      <p:sp>
        <p:nvSpPr>
          <p:cNvPr id="341" name="Content Placeholder 2"/>
          <p:cNvSpPr txBox="1"/>
          <p:nvPr>
            <p:ph type="body" sz="quarter" idx="1"/>
          </p:nvPr>
        </p:nvSpPr>
        <p:spPr>
          <a:xfrm>
            <a:off x="2093587" y="5278584"/>
            <a:ext cx="8472813" cy="1363516"/>
          </a:xfrm>
          <a:prstGeom prst="rect">
            <a:avLst/>
          </a:prstGeom>
        </p:spPr>
        <p:txBody>
          <a:bodyPr/>
          <a:lstStyle/>
          <a:p>
            <a:pPr>
              <a:lnSpc>
                <a:spcPct val="80000"/>
              </a:lnSpc>
              <a:defRPr sz="1400"/>
            </a:pPr>
            <a:r>
              <a:t>API allows a limit of 50 results per response</a:t>
            </a:r>
            <a:endParaRPr sz="1600"/>
          </a:p>
          <a:p>
            <a:pPr>
              <a:lnSpc>
                <a:spcPct val="80000"/>
              </a:lnSpc>
              <a:defRPr sz="1400"/>
            </a:pPr>
            <a:r>
              <a:t>Check to see if the city’s query is not. If not, move to next page by adding the page’s hits to the result offset parameter for the API, and loop back to making a new query (same city, different page)</a:t>
            </a:r>
            <a:endParaRPr sz="1600"/>
          </a:p>
          <a:p>
            <a:pPr>
              <a:lnSpc>
                <a:spcPct val="80000"/>
              </a:lnSpc>
              <a:defRPr sz="1400"/>
            </a:pPr>
            <a:r>
              <a:t>When this city’s query is complete (including additional pages) add search term hit count to the valueList and move to next city in cities data frame</a:t>
            </a:r>
          </a:p>
        </p:txBody>
      </p:sp>
      <p:pic>
        <p:nvPicPr>
          <p:cNvPr id="342" name="Picture 5" descr="Picture 5"/>
          <p:cNvPicPr>
            <a:picLocks noChangeAspect="1"/>
          </p:cNvPicPr>
          <p:nvPr/>
        </p:nvPicPr>
        <p:blipFill>
          <a:blip r:embed="rId2">
            <a:extLst/>
          </a:blip>
          <a:stretch>
            <a:fillRect/>
          </a:stretch>
        </p:blipFill>
        <p:spPr>
          <a:xfrm>
            <a:off x="1376328" y="1881176"/>
            <a:ext cx="9439344" cy="309564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1577074" y="162339"/>
            <a:ext cx="10018715" cy="559905"/>
          </a:xfrm>
          <a:prstGeom prst="rect">
            <a:avLst/>
          </a:prstGeom>
        </p:spPr>
        <p:txBody>
          <a:bodyPr/>
          <a:lstStyle>
            <a:lvl1pPr algn="l">
              <a:defRPr sz="2400"/>
            </a:lvl1pPr>
          </a:lstStyle>
          <a:p>
            <a:pPr/>
            <a:r>
              <a:t>Q.4.3/4 –  API Query Progress Tracking</a:t>
            </a:r>
          </a:p>
        </p:txBody>
      </p:sp>
      <p:pic>
        <p:nvPicPr>
          <p:cNvPr id="345" name="Picture 7" descr="Picture 7"/>
          <p:cNvPicPr>
            <a:picLocks noChangeAspect="1"/>
          </p:cNvPicPr>
          <p:nvPr/>
        </p:nvPicPr>
        <p:blipFill>
          <a:blip r:embed="rId2">
            <a:extLst/>
          </a:blip>
          <a:stretch>
            <a:fillRect/>
          </a:stretch>
        </p:blipFill>
        <p:spPr>
          <a:xfrm>
            <a:off x="1577074" y="1500175"/>
            <a:ext cx="8505888" cy="309565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xfrm>
            <a:off x="1577074" y="162339"/>
            <a:ext cx="10018715" cy="559905"/>
          </a:xfrm>
          <a:prstGeom prst="rect">
            <a:avLst/>
          </a:prstGeom>
        </p:spPr>
        <p:txBody>
          <a:bodyPr/>
          <a:lstStyle>
            <a:lvl1pPr algn="l">
              <a:defRPr sz="2400"/>
            </a:lvl1pPr>
          </a:lstStyle>
          <a:p>
            <a:pPr/>
            <a:r>
              <a:t>Q.4.3 –  No. of Starbucks Study</a:t>
            </a:r>
          </a:p>
        </p:txBody>
      </p:sp>
      <p:sp>
        <p:nvSpPr>
          <p:cNvPr id="348" name="Content Placeholder 2"/>
          <p:cNvSpPr txBox="1"/>
          <p:nvPr>
            <p:ph type="body" sz="quarter" idx="1"/>
          </p:nvPr>
        </p:nvSpPr>
        <p:spPr>
          <a:xfrm>
            <a:off x="2093587" y="5340425"/>
            <a:ext cx="8004823" cy="1181240"/>
          </a:xfrm>
          <a:prstGeom prst="rect">
            <a:avLst/>
          </a:prstGeom>
        </p:spPr>
        <p:txBody>
          <a:bodyPr/>
          <a:lstStyle/>
          <a:p>
            <a:pPr>
              <a:defRPr sz="2000"/>
            </a:pPr>
            <a:r>
              <a:t>Weak R-squared – likely no correlation between no. of charge stations and Starbucks</a:t>
            </a:r>
          </a:p>
          <a:p>
            <a:pPr>
              <a:defRPr sz="2000"/>
            </a:pPr>
            <a:r>
              <a:t>About as reliable as population density</a:t>
            </a:r>
          </a:p>
        </p:txBody>
      </p:sp>
      <p:pic>
        <p:nvPicPr>
          <p:cNvPr id="349" name="Picture 4" descr="Picture 4"/>
          <p:cNvPicPr>
            <a:picLocks noChangeAspect="1"/>
          </p:cNvPicPr>
          <p:nvPr/>
        </p:nvPicPr>
        <p:blipFill>
          <a:blip r:embed="rId2">
            <a:extLst/>
          </a:blip>
          <a:stretch>
            <a:fillRect/>
          </a:stretch>
        </p:blipFill>
        <p:spPr>
          <a:xfrm>
            <a:off x="3330431" y="1030980"/>
            <a:ext cx="5531136" cy="400070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Title 1"/>
          <p:cNvSpPr txBox="1"/>
          <p:nvPr>
            <p:ph type="title"/>
          </p:nvPr>
        </p:nvSpPr>
        <p:spPr>
          <a:xfrm>
            <a:off x="1630625" y="536712"/>
            <a:ext cx="8930748" cy="622853"/>
          </a:xfrm>
          <a:prstGeom prst="rect">
            <a:avLst/>
          </a:prstGeom>
        </p:spPr>
        <p:txBody>
          <a:bodyPr/>
          <a:lstStyle>
            <a:lvl1pPr algn="l">
              <a:defRPr sz="3600"/>
            </a:lvl1pPr>
          </a:lstStyle>
          <a:p>
            <a:pPr/>
            <a:r>
              <a:t>Q.4.4 What else is there? (institution type 2)</a:t>
            </a:r>
          </a:p>
        </p:txBody>
      </p:sp>
      <p:sp>
        <p:nvSpPr>
          <p:cNvPr id="352" name="Text Placeholder 2"/>
          <p:cNvSpPr txBox="1"/>
          <p:nvPr>
            <p:ph type="body" sz="half" idx="1"/>
          </p:nvPr>
        </p:nvSpPr>
        <p:spPr>
          <a:xfrm>
            <a:off x="1630625" y="2080425"/>
            <a:ext cx="8159921" cy="2697148"/>
          </a:xfrm>
          <a:prstGeom prst="rect">
            <a:avLst/>
          </a:prstGeom>
        </p:spPr>
        <p:txBody>
          <a:bodyPr anchor="ctr"/>
          <a:lstStyle/>
          <a:p>
            <a:pPr marL="342900" indent="-342900" algn="l">
              <a:spcBef>
                <a:spcPts val="700"/>
              </a:spcBef>
              <a:buClr>
                <a:srgbClr val="B96C11"/>
              </a:buClr>
              <a:buSzPct val="145000"/>
              <a:buFont typeface="Arial"/>
              <a:buChar char="•"/>
              <a:defRPr sz="3200"/>
            </a:pPr>
            <a:r>
              <a:t>Reflection of established infrastructure</a:t>
            </a:r>
          </a:p>
          <a:p>
            <a:pPr marL="342900" indent="-342900" algn="l">
              <a:buClr>
                <a:srgbClr val="B96C11"/>
              </a:buClr>
              <a:buSzPct val="145000"/>
              <a:buFont typeface="Arial"/>
              <a:buChar char="•"/>
              <a:defRPr sz="3200"/>
            </a:pPr>
          </a:p>
          <a:p>
            <a:pPr marL="342900" indent="-342900" algn="l">
              <a:spcBef>
                <a:spcPts val="700"/>
              </a:spcBef>
              <a:buClr>
                <a:srgbClr val="B96C11"/>
              </a:buClr>
              <a:buSzPct val="145000"/>
              <a:buFont typeface="Arial"/>
              <a:buChar char="•"/>
              <a:defRPr sz="3200"/>
            </a:pPr>
            <a:r>
              <a:t>Symbol of a “developed” society</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Title 1"/>
          <p:cNvSpPr txBox="1"/>
          <p:nvPr>
            <p:ph type="title"/>
          </p:nvPr>
        </p:nvSpPr>
        <p:spPr>
          <a:xfrm>
            <a:off x="1577074" y="162339"/>
            <a:ext cx="10018715" cy="559905"/>
          </a:xfrm>
          <a:prstGeom prst="rect">
            <a:avLst/>
          </a:prstGeom>
        </p:spPr>
        <p:txBody>
          <a:bodyPr/>
          <a:lstStyle>
            <a:lvl1pPr algn="l">
              <a:defRPr sz="2400"/>
            </a:lvl1pPr>
          </a:lstStyle>
          <a:p>
            <a:pPr/>
            <a:r>
              <a:t>Q.4.4 What else is there?</a:t>
            </a:r>
          </a:p>
        </p:txBody>
      </p:sp>
      <p:pic>
        <p:nvPicPr>
          <p:cNvPr id="355" name="Picture 3" descr="Picture 3"/>
          <p:cNvPicPr>
            <a:picLocks noChangeAspect="1"/>
          </p:cNvPicPr>
          <p:nvPr/>
        </p:nvPicPr>
        <p:blipFill>
          <a:blip r:embed="rId2">
            <a:extLst/>
          </a:blip>
          <a:stretch>
            <a:fillRect/>
          </a:stretch>
        </p:blipFill>
        <p:spPr>
          <a:xfrm>
            <a:off x="3032992" y="1107928"/>
            <a:ext cx="6249414" cy="5030407"/>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1577074" y="162339"/>
            <a:ext cx="10018715" cy="559905"/>
          </a:xfrm>
          <a:prstGeom prst="rect">
            <a:avLst/>
          </a:prstGeom>
        </p:spPr>
        <p:txBody>
          <a:bodyPr/>
          <a:lstStyle>
            <a:lvl1pPr algn="l">
              <a:defRPr sz="2400"/>
            </a:lvl1pPr>
          </a:lstStyle>
          <a:p>
            <a:pPr/>
            <a:r>
              <a:t>Q.4.4 –  No. of McDonald’s</a:t>
            </a:r>
          </a:p>
        </p:txBody>
      </p:sp>
      <p:sp>
        <p:nvSpPr>
          <p:cNvPr id="358" name="Content Placeholder 2"/>
          <p:cNvSpPr txBox="1"/>
          <p:nvPr>
            <p:ph type="body" sz="quarter" idx="1"/>
          </p:nvPr>
        </p:nvSpPr>
        <p:spPr>
          <a:xfrm>
            <a:off x="2093587" y="5340425"/>
            <a:ext cx="8004823" cy="1181240"/>
          </a:xfrm>
          <a:prstGeom prst="rect">
            <a:avLst/>
          </a:prstGeom>
        </p:spPr>
        <p:txBody>
          <a:bodyPr/>
          <a:lstStyle>
            <a:lvl1pPr>
              <a:defRPr sz="2000"/>
            </a:lvl1pPr>
          </a:lstStyle>
          <a:p>
            <a:pPr/>
            <a:r>
              <a:t>Moderate R-squared – possible correlation between no. of charge stations and McDonald’s (though not likely)</a:t>
            </a:r>
          </a:p>
        </p:txBody>
      </p:sp>
      <p:pic>
        <p:nvPicPr>
          <p:cNvPr id="359" name="Picture 3" descr="Picture 3"/>
          <p:cNvPicPr>
            <a:picLocks noChangeAspect="1"/>
          </p:cNvPicPr>
          <p:nvPr/>
        </p:nvPicPr>
        <p:blipFill>
          <a:blip r:embed="rId2">
            <a:extLst/>
          </a:blip>
          <a:stretch>
            <a:fillRect/>
          </a:stretch>
        </p:blipFill>
        <p:spPr>
          <a:xfrm>
            <a:off x="3197075" y="1454047"/>
            <a:ext cx="5797849" cy="394990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Title 1"/>
          <p:cNvSpPr txBox="1"/>
          <p:nvPr>
            <p:ph type="title"/>
          </p:nvPr>
        </p:nvSpPr>
        <p:spPr>
          <a:xfrm>
            <a:off x="1577074" y="162339"/>
            <a:ext cx="10018715" cy="559905"/>
          </a:xfrm>
          <a:prstGeom prst="rect">
            <a:avLst/>
          </a:prstGeom>
        </p:spPr>
        <p:txBody>
          <a:bodyPr/>
          <a:lstStyle>
            <a:lvl1pPr algn="l">
              <a:defRPr sz="2400"/>
            </a:lvl1pPr>
          </a:lstStyle>
          <a:p>
            <a:pPr/>
            <a:r>
              <a:t>Q.4.4 A Thought</a:t>
            </a:r>
          </a:p>
        </p:txBody>
      </p:sp>
      <p:pic>
        <p:nvPicPr>
          <p:cNvPr id="362" name="Picture 3" descr="Picture 3"/>
          <p:cNvPicPr>
            <a:picLocks noChangeAspect="1"/>
          </p:cNvPicPr>
          <p:nvPr/>
        </p:nvPicPr>
        <p:blipFill>
          <a:blip r:embed="rId2">
            <a:extLst/>
          </a:blip>
          <a:stretch>
            <a:fillRect/>
          </a:stretch>
        </p:blipFill>
        <p:spPr>
          <a:xfrm>
            <a:off x="1267647" y="2585766"/>
            <a:ext cx="2557461" cy="2058605"/>
          </a:xfrm>
          <a:prstGeom prst="rect">
            <a:avLst/>
          </a:prstGeom>
          <a:ln w="12700">
            <a:miter lim="400000"/>
          </a:ln>
        </p:spPr>
      </p:pic>
      <p:sp>
        <p:nvSpPr>
          <p:cNvPr id="363" name="Plus Sign 4"/>
          <p:cNvSpPr/>
          <p:nvPr/>
        </p:nvSpPr>
        <p:spPr>
          <a:xfrm>
            <a:off x="3999980" y="3389531"/>
            <a:ext cx="643993" cy="665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457"/>
                </a:moveTo>
                <a:lnTo>
                  <a:pt x="7344" y="7457"/>
                </a:lnTo>
                <a:lnTo>
                  <a:pt x="7344" y="0"/>
                </a:lnTo>
                <a:lnTo>
                  <a:pt x="14256" y="0"/>
                </a:lnTo>
                <a:lnTo>
                  <a:pt x="14256" y="7457"/>
                </a:lnTo>
                <a:lnTo>
                  <a:pt x="21600" y="7457"/>
                </a:lnTo>
                <a:lnTo>
                  <a:pt x="21600" y="14143"/>
                </a:lnTo>
                <a:lnTo>
                  <a:pt x="14256" y="14143"/>
                </a:lnTo>
                <a:lnTo>
                  <a:pt x="14256" y="21600"/>
                </a:lnTo>
                <a:lnTo>
                  <a:pt x="7344" y="21600"/>
                </a:lnTo>
                <a:lnTo>
                  <a:pt x="7344" y="14143"/>
                </a:lnTo>
                <a:lnTo>
                  <a:pt x="0" y="14143"/>
                </a:lnTo>
                <a:close/>
              </a:path>
            </a:pathLst>
          </a:custGeom>
          <a:solidFill>
            <a:schemeClr val="accent1"/>
          </a:solidFill>
          <a:ln w="15875" cap="rnd">
            <a:solidFill>
              <a:srgbClr val="AB6819"/>
            </a:solidFill>
          </a:ln>
        </p:spPr>
        <p:txBody>
          <a:bodyPr lIns="45719" rIns="45719" anchor="ctr"/>
          <a:lstStyle/>
          <a:p>
            <a:pPr algn="ctr">
              <a:defRPr>
                <a:solidFill>
                  <a:srgbClr val="FFFFFF"/>
                </a:solidFill>
              </a:defRPr>
            </a:pPr>
          </a:p>
        </p:txBody>
      </p:sp>
      <p:pic>
        <p:nvPicPr>
          <p:cNvPr id="364" name="Picture 6" descr="Picture 6"/>
          <p:cNvPicPr>
            <a:picLocks noChangeAspect="1"/>
          </p:cNvPicPr>
          <p:nvPr/>
        </p:nvPicPr>
        <p:blipFill>
          <a:blip r:embed="rId3">
            <a:extLst/>
          </a:blip>
          <a:stretch>
            <a:fillRect/>
          </a:stretch>
        </p:blipFill>
        <p:spPr>
          <a:xfrm>
            <a:off x="4985258" y="2888944"/>
            <a:ext cx="1808209" cy="1666944"/>
          </a:xfrm>
          <a:prstGeom prst="rect">
            <a:avLst/>
          </a:prstGeom>
          <a:ln w="12700">
            <a:miter lim="400000"/>
          </a:ln>
        </p:spPr>
      </p:pic>
      <p:sp>
        <p:nvSpPr>
          <p:cNvPr id="365" name="Equals 7"/>
          <p:cNvSpPr/>
          <p:nvPr/>
        </p:nvSpPr>
        <p:spPr>
          <a:xfrm>
            <a:off x="7180419" y="3525768"/>
            <a:ext cx="687550" cy="393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8640"/>
                </a:lnTo>
                <a:lnTo>
                  <a:pt x="0" y="8640"/>
                </a:lnTo>
                <a:close/>
                <a:moveTo>
                  <a:pt x="0" y="12960"/>
                </a:moveTo>
                <a:lnTo>
                  <a:pt x="21600" y="12960"/>
                </a:lnTo>
                <a:lnTo>
                  <a:pt x="21600" y="21600"/>
                </a:lnTo>
                <a:lnTo>
                  <a:pt x="0" y="21600"/>
                </a:lnTo>
                <a:close/>
              </a:path>
            </a:pathLst>
          </a:custGeom>
          <a:solidFill>
            <a:schemeClr val="accent1"/>
          </a:solidFill>
          <a:ln w="15875" cap="rnd">
            <a:solidFill>
              <a:srgbClr val="AB6819"/>
            </a:solidFill>
          </a:ln>
        </p:spPr>
        <p:txBody>
          <a:bodyPr lIns="45719" rIns="45719" anchor="ctr"/>
          <a:lstStyle/>
          <a:p>
            <a:pPr algn="ctr"/>
          </a:p>
        </p:txBody>
      </p:sp>
      <p:pic>
        <p:nvPicPr>
          <p:cNvPr id="366" name="Picture 9" descr="Picture 9"/>
          <p:cNvPicPr>
            <a:picLocks noChangeAspect="1"/>
          </p:cNvPicPr>
          <p:nvPr/>
        </p:nvPicPr>
        <p:blipFill>
          <a:blip r:embed="rId4">
            <a:extLst/>
          </a:blip>
          <a:stretch>
            <a:fillRect/>
          </a:stretch>
        </p:blipFill>
        <p:spPr>
          <a:xfrm>
            <a:off x="8289825" y="2579415"/>
            <a:ext cx="2202727" cy="2286001"/>
          </a:xfrm>
          <a:prstGeom prst="rect">
            <a:avLst/>
          </a:prstGeom>
          <a:ln w="12700">
            <a:miter lim="400000"/>
          </a:ln>
        </p:spPr>
      </p:pic>
      <p:sp>
        <p:nvSpPr>
          <p:cNvPr id="367" name="Content Placeholder 2"/>
          <p:cNvSpPr txBox="1"/>
          <p:nvPr>
            <p:ph type="body" sz="quarter" idx="1"/>
          </p:nvPr>
        </p:nvSpPr>
        <p:spPr>
          <a:xfrm>
            <a:off x="1448796" y="4941577"/>
            <a:ext cx="8881131" cy="1181240"/>
          </a:xfrm>
          <a:prstGeom prst="rect">
            <a:avLst/>
          </a:prstGeom>
        </p:spPr>
        <p:txBody>
          <a:bodyPr/>
          <a:lstStyle>
            <a:lvl1pPr marL="0" indent="0" algn="ctr">
              <a:buSzTx/>
              <a:buNone/>
              <a:defRPr sz="2000"/>
            </a:lvl1pPr>
          </a:lstStyle>
          <a:p>
            <a:pPr/>
            <a:r>
              <a:t>*Todd did not understand the concept of “correlation does not equal causation”</a:t>
            </a:r>
          </a:p>
        </p:txBody>
      </p:sp>
      <p:sp>
        <p:nvSpPr>
          <p:cNvPr id="368" name="Content Placeholder 2"/>
          <p:cNvSpPr txBox="1"/>
          <p:nvPr/>
        </p:nvSpPr>
        <p:spPr>
          <a:xfrm>
            <a:off x="1611421" y="949340"/>
            <a:ext cx="8881131" cy="1181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spcBef>
                <a:spcPts val="600"/>
              </a:spcBef>
              <a:defRPr sz="2000"/>
            </a:lvl1pPr>
          </a:lstStyle>
          <a:p>
            <a:pPr/>
            <a:r>
              <a:t>“Are McDonald’s and Tesla conspiring together on a secret partnership?!?!”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7"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1630625" y="536712"/>
            <a:ext cx="8930748" cy="622853"/>
          </a:xfrm>
          <a:prstGeom prst="rect">
            <a:avLst/>
          </a:prstGeom>
        </p:spPr>
        <p:txBody>
          <a:bodyPr/>
          <a:lstStyle>
            <a:lvl1pPr algn="l">
              <a:defRPr sz="3600"/>
            </a:lvl1pPr>
          </a:lstStyle>
          <a:p>
            <a:pPr/>
            <a:r>
              <a:t>Q.4 Summary</a:t>
            </a:r>
          </a:p>
        </p:txBody>
      </p:sp>
      <p:sp>
        <p:nvSpPr>
          <p:cNvPr id="371" name="Text Placeholder 2"/>
          <p:cNvSpPr txBox="1"/>
          <p:nvPr>
            <p:ph type="body" sz="half" idx="1"/>
          </p:nvPr>
        </p:nvSpPr>
        <p:spPr>
          <a:xfrm>
            <a:off x="1630625" y="2080425"/>
            <a:ext cx="8159921" cy="2697148"/>
          </a:xfrm>
          <a:prstGeom prst="rect">
            <a:avLst/>
          </a:prstGeom>
        </p:spPr>
        <p:txBody>
          <a:bodyPr anchor="ctr"/>
          <a:lstStyle/>
          <a:p>
            <a:pPr marL="342900" indent="-342900" algn="l">
              <a:lnSpc>
                <a:spcPct val="80000"/>
              </a:lnSpc>
              <a:buClr>
                <a:srgbClr val="B96C11"/>
              </a:buClr>
              <a:buSzPct val="145000"/>
              <a:buFont typeface="Arial"/>
              <a:buChar char="•"/>
              <a:defRPr sz="2900"/>
            </a:pPr>
            <a:r>
              <a:t>Few properties of a city reflect charge station availability</a:t>
            </a:r>
            <a:endParaRPr sz="1800"/>
          </a:p>
          <a:p>
            <a:pPr marL="342900" indent="-342900" algn="l">
              <a:lnSpc>
                <a:spcPct val="80000"/>
              </a:lnSpc>
              <a:buClr>
                <a:srgbClr val="B96C11"/>
              </a:buClr>
              <a:buSzPct val="145000"/>
              <a:buFont typeface="Arial"/>
              <a:buChar char="•"/>
              <a:defRPr sz="2900"/>
            </a:pPr>
            <a:r>
              <a:t>Los Angeles, CA potentially skews the study with a large amount of charge stations</a:t>
            </a:r>
            <a:br/>
            <a:r>
              <a:t>(reflect on what constitutes as an “outlier” for correlational studies)</a:t>
            </a:r>
            <a:endParaRPr sz="1800"/>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pic>
        <p:nvPicPr>
          <p:cNvPr id="374" name="Picture 5" descr="Picture 5"/>
          <p:cNvPicPr>
            <a:picLocks noChangeAspect="1"/>
          </p:cNvPicPr>
          <p:nvPr/>
        </p:nvPicPr>
        <p:blipFill>
          <a:blip r:embed="rId2">
            <a:extLst/>
          </a:blip>
          <a:stretch>
            <a:fillRect/>
          </a:stretch>
        </p:blipFill>
        <p:spPr>
          <a:xfrm>
            <a:off x="4964367" y="2010543"/>
            <a:ext cx="1385997" cy="4018250"/>
          </a:xfrm>
          <a:prstGeom prst="rect">
            <a:avLst/>
          </a:prstGeom>
          <a:ln w="12700">
            <a:miter lim="400000"/>
          </a:ln>
        </p:spPr>
      </p:pic>
      <p:pic>
        <p:nvPicPr>
          <p:cNvPr id="375" name="Picture 7" descr="Picture 7"/>
          <p:cNvPicPr>
            <a:picLocks noChangeAspect="1"/>
          </p:cNvPicPr>
          <p:nvPr/>
        </p:nvPicPr>
        <p:blipFill>
          <a:blip r:embed="rId3">
            <a:extLst/>
          </a:blip>
          <a:stretch>
            <a:fillRect/>
          </a:stretch>
        </p:blipFill>
        <p:spPr>
          <a:xfrm>
            <a:off x="3607715" y="2386595"/>
            <a:ext cx="951405" cy="982987"/>
          </a:xfrm>
          <a:prstGeom prst="rect">
            <a:avLst/>
          </a:prstGeom>
          <a:ln w="12700">
            <a:miter lim="400000"/>
          </a:ln>
        </p:spPr>
      </p:pic>
      <p:grpSp>
        <p:nvGrpSpPr>
          <p:cNvPr id="383" name="Group 14"/>
          <p:cNvGrpSpPr/>
          <p:nvPr/>
        </p:nvGrpSpPr>
        <p:grpSpPr>
          <a:xfrm>
            <a:off x="6398132" y="365494"/>
            <a:ext cx="3917718" cy="2282846"/>
            <a:chOff x="0" y="0"/>
            <a:chExt cx="3917716" cy="2282845"/>
          </a:xfrm>
        </p:grpSpPr>
        <p:grpSp>
          <p:nvGrpSpPr>
            <p:cNvPr id="381" name="Thought Bubble: Cloud 13"/>
            <p:cNvGrpSpPr/>
            <p:nvPr/>
          </p:nvGrpSpPr>
          <p:grpSpPr>
            <a:xfrm>
              <a:off x="-1" y="-1"/>
              <a:ext cx="3917718" cy="2282847"/>
              <a:chOff x="0" y="0"/>
              <a:chExt cx="3917716" cy="2282845"/>
            </a:xfrm>
          </p:grpSpPr>
          <p:sp>
            <p:nvSpPr>
              <p:cNvPr id="376" name="Shape"/>
              <p:cNvSpPr/>
              <p:nvPr/>
            </p:nvSpPr>
            <p:spPr>
              <a:xfrm>
                <a:off x="-1" y="0"/>
                <a:ext cx="3917718" cy="22815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5875" cap="rnd">
                <a:solidFill>
                  <a:srgbClr val="000000"/>
                </a:solidFill>
                <a:prstDash val="solid"/>
                <a:round/>
              </a:ln>
              <a:effectLst/>
            </p:spPr>
            <p:txBody>
              <a:bodyPr wrap="square" lIns="45719" tIns="45719" rIns="45719" bIns="45719" numCol="1" anchor="ctr">
                <a:noAutofit/>
              </a:bodyPr>
              <a:lstStyle/>
              <a:p>
                <a:pPr algn="ctr"/>
              </a:p>
            </p:txBody>
          </p:sp>
          <p:sp>
            <p:nvSpPr>
              <p:cNvPr id="377" name="Circle"/>
              <p:cNvSpPr/>
              <p:nvPr/>
            </p:nvSpPr>
            <p:spPr>
              <a:xfrm>
                <a:off x="394154" y="1845445"/>
                <a:ext cx="379525" cy="379525"/>
              </a:xfrm>
              <a:prstGeom prst="ellipse">
                <a:avLst/>
              </a:prstGeom>
              <a:solidFill>
                <a:srgbClr val="FFFFFF"/>
              </a:solidFill>
              <a:ln w="15875" cap="rnd">
                <a:solidFill>
                  <a:srgbClr val="000000"/>
                </a:solidFill>
                <a:prstDash val="solid"/>
                <a:round/>
              </a:ln>
              <a:effectLst/>
            </p:spPr>
            <p:txBody>
              <a:bodyPr wrap="square" lIns="45719" tIns="45719" rIns="45719" bIns="45719" numCol="1" anchor="ctr">
                <a:noAutofit/>
              </a:bodyPr>
              <a:lstStyle/>
              <a:p>
                <a:pPr algn="ctr"/>
              </a:p>
            </p:txBody>
          </p:sp>
          <p:sp>
            <p:nvSpPr>
              <p:cNvPr id="378" name="Circle"/>
              <p:cNvSpPr/>
              <p:nvPr/>
            </p:nvSpPr>
            <p:spPr>
              <a:xfrm>
                <a:off x="273076" y="2029829"/>
                <a:ext cx="253017" cy="253017"/>
              </a:xfrm>
              <a:prstGeom prst="ellipse">
                <a:avLst/>
              </a:prstGeom>
              <a:solidFill>
                <a:srgbClr val="FFFFFF"/>
              </a:solidFill>
              <a:ln w="15875" cap="rnd">
                <a:solidFill>
                  <a:srgbClr val="000000"/>
                </a:solidFill>
                <a:prstDash val="solid"/>
                <a:round/>
              </a:ln>
              <a:effectLst/>
            </p:spPr>
            <p:txBody>
              <a:bodyPr wrap="square" lIns="45719" tIns="45719" rIns="45719" bIns="45719" numCol="1" anchor="ctr">
                <a:noAutofit/>
              </a:bodyPr>
              <a:lstStyle/>
              <a:p>
                <a:pPr algn="ctr"/>
              </a:p>
            </p:txBody>
          </p:sp>
          <p:sp>
            <p:nvSpPr>
              <p:cNvPr id="379" name="Circle"/>
              <p:cNvSpPr/>
              <p:nvPr/>
            </p:nvSpPr>
            <p:spPr>
              <a:xfrm>
                <a:off x="257721" y="2144738"/>
                <a:ext cx="126509" cy="126509"/>
              </a:xfrm>
              <a:prstGeom prst="ellipse">
                <a:avLst/>
              </a:prstGeom>
              <a:solidFill>
                <a:srgbClr val="FFFFFF"/>
              </a:solidFill>
              <a:ln w="15875" cap="rnd">
                <a:solidFill>
                  <a:srgbClr val="000000"/>
                </a:solidFill>
                <a:prstDash val="solid"/>
                <a:round/>
              </a:ln>
              <a:effectLst/>
            </p:spPr>
            <p:txBody>
              <a:bodyPr wrap="square" lIns="45719" tIns="45719" rIns="45719" bIns="45719" numCol="1" anchor="ctr">
                <a:noAutofit/>
              </a:bodyPr>
              <a:lstStyle/>
              <a:p>
                <a:pPr algn="ctr"/>
              </a:p>
            </p:txBody>
          </p:sp>
          <p:sp>
            <p:nvSpPr>
              <p:cNvPr id="380" name="Shape"/>
              <p:cNvSpPr/>
              <p:nvPr/>
            </p:nvSpPr>
            <p:spPr>
              <a:xfrm>
                <a:off x="198933" y="116015"/>
                <a:ext cx="3589936" cy="1937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5875" cap="rnd">
                <a:solidFill>
                  <a:srgbClr val="000000"/>
                </a:solidFill>
                <a:prstDash val="solid"/>
                <a:round/>
              </a:ln>
              <a:effectLst/>
            </p:spPr>
            <p:txBody>
              <a:bodyPr wrap="square" lIns="45719" tIns="45719" rIns="45719" bIns="45719" numCol="1" anchor="ctr">
                <a:noAutofit/>
              </a:bodyPr>
              <a:lstStyle/>
              <a:p>
                <a:pPr algn="ctr"/>
              </a:p>
            </p:txBody>
          </p:sp>
        </p:grpSp>
        <p:pic>
          <p:nvPicPr>
            <p:cNvPr id="382" name="Picture 11" descr="Picture 11"/>
            <p:cNvPicPr>
              <a:picLocks noChangeAspect="1"/>
            </p:cNvPicPr>
            <p:nvPr/>
          </p:nvPicPr>
          <p:blipFill>
            <a:blip r:embed="rId4">
              <a:extLst/>
            </a:blip>
            <a:stretch>
              <a:fillRect/>
            </a:stretch>
          </p:blipFill>
          <p:spPr>
            <a:xfrm>
              <a:off x="686833" y="332524"/>
              <a:ext cx="2250812" cy="156810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sp>
        <p:nvSpPr>
          <p:cNvPr id="386" name="Text Placeholder 2"/>
          <p:cNvSpPr txBox="1"/>
          <p:nvPr>
            <p:ph type="body" sz="quarter" idx="1"/>
          </p:nvPr>
        </p:nvSpPr>
        <p:spPr>
          <a:xfrm>
            <a:off x="2572169" y="1071749"/>
            <a:ext cx="7047657" cy="879379"/>
          </a:xfrm>
          <a:prstGeom prst="rect">
            <a:avLst/>
          </a:prstGeom>
        </p:spPr>
        <p:txBody>
          <a:bodyPr anchor="ctr"/>
          <a:lstStyle/>
          <a:p>
            <a:pPr marL="342900" indent="-342900" algn="l">
              <a:buClr>
                <a:srgbClr val="B96C11"/>
              </a:buClr>
              <a:buSzPct val="145000"/>
              <a:buFont typeface="Arial"/>
              <a:buChar char="•"/>
              <a:defRPr sz="1800"/>
            </a:pPr>
            <a:r>
              <a:t>Todd needs a genuine northeastern lobster roll RIGHT NOW</a:t>
            </a:r>
          </a:p>
          <a:p>
            <a:pPr marL="342900" indent="-342900" algn="l">
              <a:buClr>
                <a:srgbClr val="B96C11"/>
              </a:buClr>
              <a:buSzPct val="145000"/>
              <a:buFont typeface="Arial"/>
              <a:buChar char="•"/>
              <a:defRPr sz="1800"/>
            </a:pPr>
            <a:r>
              <a:t>Great place on Yelp in Portland, Maine!</a:t>
            </a:r>
          </a:p>
        </p:txBody>
      </p:sp>
      <p:pic>
        <p:nvPicPr>
          <p:cNvPr id="387" name="Picture 4" descr="Picture 4"/>
          <p:cNvPicPr>
            <a:picLocks noChangeAspect="1"/>
          </p:cNvPicPr>
          <p:nvPr/>
        </p:nvPicPr>
        <p:blipFill>
          <a:blip r:embed="rId2">
            <a:extLst/>
          </a:blip>
          <a:stretch>
            <a:fillRect/>
          </a:stretch>
        </p:blipFill>
        <p:spPr>
          <a:xfrm>
            <a:off x="761051" y="1904095"/>
            <a:ext cx="4838939" cy="2303797"/>
          </a:xfrm>
          <a:prstGeom prst="rect">
            <a:avLst/>
          </a:prstGeom>
          <a:ln w="12700">
            <a:miter lim="400000"/>
          </a:ln>
        </p:spPr>
      </p:pic>
      <p:pic>
        <p:nvPicPr>
          <p:cNvPr id="388" name="Picture 6" descr="Picture 6"/>
          <p:cNvPicPr>
            <a:picLocks noChangeAspect="1"/>
          </p:cNvPicPr>
          <p:nvPr/>
        </p:nvPicPr>
        <p:blipFill>
          <a:blip r:embed="rId3">
            <a:extLst/>
          </a:blip>
          <a:stretch>
            <a:fillRect/>
          </a:stretch>
        </p:blipFill>
        <p:spPr>
          <a:xfrm>
            <a:off x="1850718" y="4207891"/>
            <a:ext cx="3460197" cy="2165708"/>
          </a:xfrm>
          <a:prstGeom prst="rect">
            <a:avLst/>
          </a:prstGeom>
          <a:ln w="12700">
            <a:miter lim="400000"/>
          </a:ln>
        </p:spPr>
      </p:pic>
      <p:pic>
        <p:nvPicPr>
          <p:cNvPr id="389" name="Picture 8" descr="Picture 8"/>
          <p:cNvPicPr>
            <a:picLocks noChangeAspect="1"/>
          </p:cNvPicPr>
          <p:nvPr/>
        </p:nvPicPr>
        <p:blipFill>
          <a:blip r:embed="rId4">
            <a:extLst/>
          </a:blip>
          <a:stretch>
            <a:fillRect/>
          </a:stretch>
        </p:blipFill>
        <p:spPr>
          <a:xfrm>
            <a:off x="6400579" y="2243404"/>
            <a:ext cx="3663501" cy="426363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Title 1"/>
          <p:cNvSpPr txBox="1"/>
          <p:nvPr>
            <p:ph type="title"/>
          </p:nvPr>
        </p:nvSpPr>
        <p:spPr>
          <a:xfrm>
            <a:off x="1577074" y="162339"/>
            <a:ext cx="10018715" cy="559905"/>
          </a:xfrm>
          <a:prstGeom prst="rect">
            <a:avLst/>
          </a:prstGeom>
        </p:spPr>
        <p:txBody>
          <a:bodyPr/>
          <a:lstStyle/>
          <a:p>
            <a:pPr algn="l">
              <a:defRPr sz="2400">
                <a:latin typeface="Calibri"/>
                <a:ea typeface="Calibri"/>
                <a:cs typeface="Calibri"/>
                <a:sym typeface="Calibri"/>
              </a:defRPr>
            </a:pPr>
            <a:r>
              <a:t>Brief </a:t>
            </a:r>
            <a:r>
              <a:rPr>
                <a:latin typeface="+mj-lt"/>
                <a:ea typeface="+mj-ea"/>
                <a:cs typeface="+mj-cs"/>
                <a:sym typeface="Corbel"/>
              </a:rPr>
              <a:t>Summary</a:t>
            </a:r>
            <a:r>
              <a:t> of findings</a:t>
            </a:r>
          </a:p>
        </p:txBody>
      </p:sp>
      <p:sp>
        <p:nvSpPr>
          <p:cNvPr id="203" name="Content Placeholder 2"/>
          <p:cNvSpPr txBox="1"/>
          <p:nvPr>
            <p:ph type="body" idx="1"/>
          </p:nvPr>
        </p:nvSpPr>
        <p:spPr>
          <a:xfrm>
            <a:off x="1577074" y="1249919"/>
            <a:ext cx="10018715" cy="4358161"/>
          </a:xfrm>
          <a:prstGeom prst="rect">
            <a:avLst/>
          </a:prstGeom>
        </p:spPr>
        <p:txBody>
          <a:bodyPr/>
          <a:lstStyle/>
          <a:p>
            <a:pPr/>
            <a:r>
              <a:t>Q1. Will I be able to find charging stations wherever I go?</a:t>
            </a:r>
          </a:p>
          <a:p>
            <a:pPr lvl="1" marL="742950" indent="-285750">
              <a:defRPr sz="2000"/>
            </a:pPr>
            <a:r>
              <a:t>Simple search on the web, </a:t>
            </a:r>
          </a:p>
          <a:p>
            <a:pPr lvl="1" marL="742950" indent="-285750">
              <a:defRPr sz="2000"/>
            </a:pPr>
            <a:r>
              <a:t>Google map: ‘search charging stations near me’, </a:t>
            </a:r>
          </a:p>
          <a:p>
            <a:pPr lvl="1" marL="742950" indent="-285750">
              <a:defRPr sz="2000"/>
            </a:pPr>
            <a:r>
              <a:t>Using applications: ‘PlugShare, Open Charge Map’</a:t>
            </a:r>
          </a:p>
          <a:p>
            <a:pPr lvl="1" marL="742950" indent="-285750">
              <a:defRPr sz="2000"/>
            </a:pPr>
            <a:r>
              <a:t>And off course you can charge it at home </a:t>
            </a:r>
            <a:r>
              <a:rPr>
                <a:latin typeface="Wingdings"/>
                <a:ea typeface="Wingdings"/>
                <a:cs typeface="Wingdings"/>
                <a:sym typeface="Wingdings"/>
              </a:rPr>
              <a:t>☺ </a:t>
            </a:r>
          </a:p>
          <a:p>
            <a:pPr lvl="1" marL="0" indent="457200">
              <a:buSzTx/>
              <a:buNone/>
              <a:defRPr sz="2000"/>
            </a:pPr>
            <a:r>
              <a:t>Any of the above and more will give you the locations where you can find outlets to charge your car</a:t>
            </a:r>
            <a:br/>
            <a:r>
              <a:t>And the fun part is some of them will be for free!</a:t>
            </a:r>
            <a:b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sp>
        <p:nvSpPr>
          <p:cNvPr id="392" name="Text Placeholder 2"/>
          <p:cNvSpPr txBox="1"/>
          <p:nvPr>
            <p:ph type="body" sz="quarter" idx="1"/>
          </p:nvPr>
        </p:nvSpPr>
        <p:spPr>
          <a:xfrm>
            <a:off x="1732855" y="1404729"/>
            <a:ext cx="8615200" cy="622854"/>
          </a:xfrm>
          <a:prstGeom prst="rect">
            <a:avLst/>
          </a:prstGeom>
        </p:spPr>
        <p:txBody>
          <a:bodyPr anchor="ctr"/>
          <a:lstStyle>
            <a:lvl1pPr marL="342900" indent="-342900" algn="l">
              <a:buClr>
                <a:srgbClr val="B96C11"/>
              </a:buClr>
              <a:buSzPct val="145000"/>
              <a:buFont typeface="Arial"/>
              <a:buChar char="•"/>
            </a:lvl1pPr>
          </a:lstStyle>
          <a:p>
            <a:pPr/>
            <a:r>
              <a:t>Just finished eating a California burrito in in San Diego, California</a:t>
            </a:r>
          </a:p>
        </p:txBody>
      </p:sp>
      <p:pic>
        <p:nvPicPr>
          <p:cNvPr id="393" name="Picture 4" descr="Picture 4"/>
          <p:cNvPicPr>
            <a:picLocks noChangeAspect="1"/>
          </p:cNvPicPr>
          <p:nvPr/>
        </p:nvPicPr>
        <p:blipFill>
          <a:blip r:embed="rId2">
            <a:extLst/>
          </a:blip>
          <a:stretch>
            <a:fillRect/>
          </a:stretch>
        </p:blipFill>
        <p:spPr>
          <a:xfrm>
            <a:off x="335091" y="2027583"/>
            <a:ext cx="5852327" cy="2216580"/>
          </a:xfrm>
          <a:prstGeom prst="rect">
            <a:avLst/>
          </a:prstGeom>
          <a:ln w="12700">
            <a:miter lim="400000"/>
          </a:ln>
        </p:spPr>
      </p:pic>
      <p:pic>
        <p:nvPicPr>
          <p:cNvPr id="394" name="Picture 6" descr="Picture 6"/>
          <p:cNvPicPr>
            <a:picLocks noChangeAspect="1"/>
          </p:cNvPicPr>
          <p:nvPr/>
        </p:nvPicPr>
        <p:blipFill>
          <a:blip r:embed="rId3">
            <a:extLst/>
          </a:blip>
          <a:stretch>
            <a:fillRect/>
          </a:stretch>
        </p:blipFill>
        <p:spPr>
          <a:xfrm>
            <a:off x="4686300" y="2667878"/>
            <a:ext cx="6212667" cy="381639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sp>
        <p:nvSpPr>
          <p:cNvPr id="397" name="Text Placeholder 2"/>
          <p:cNvSpPr txBox="1"/>
          <p:nvPr>
            <p:ph type="body" sz="quarter" idx="1"/>
          </p:nvPr>
        </p:nvSpPr>
        <p:spPr>
          <a:xfrm>
            <a:off x="1630624" y="2598682"/>
            <a:ext cx="9296741" cy="1301718"/>
          </a:xfrm>
          <a:prstGeom prst="rect">
            <a:avLst/>
          </a:prstGeom>
        </p:spPr>
        <p:txBody>
          <a:bodyPr anchor="ctr"/>
          <a:lstStyle>
            <a:lvl1pPr algn="ctr" defTabSz="420623">
              <a:spcBef>
                <a:spcPts val="700"/>
              </a:spcBef>
              <a:defRPr sz="2944"/>
            </a:lvl1pPr>
          </a:lstStyle>
          <a:p>
            <a:pPr/>
            <a:r>
              <a:t>How many cross-country trips would it take to pay off the purchase price difference between the Tesla and the XXXXX?</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Title 1"/>
          <p:cNvSpPr txBox="1"/>
          <p:nvPr>
            <p:ph type="title"/>
          </p:nvPr>
        </p:nvSpPr>
        <p:spPr>
          <a:xfrm>
            <a:off x="2475176" y="2921580"/>
            <a:ext cx="8930748" cy="2110383"/>
          </a:xfrm>
          <a:prstGeom prst="rect">
            <a:avLst/>
          </a:prstGeom>
        </p:spPr>
        <p:txBody>
          <a:bodyPr/>
          <a:lstStyle/>
          <a:p>
            <a:pPr/>
          </a:p>
        </p:txBody>
      </p:sp>
      <p:sp>
        <p:nvSpPr>
          <p:cNvPr id="400" name="Text Placeholder 2"/>
          <p:cNvSpPr txBox="1"/>
          <p:nvPr>
            <p:ph type="body" sz="quarter" idx="1"/>
          </p:nvPr>
        </p:nvSpPr>
        <p:spPr>
          <a:prstGeom prst="rect">
            <a:avLst/>
          </a:prstGeom>
        </p:spPr>
        <p:txBody>
          <a:bodyPr/>
          <a:lstStyle/>
          <a:p>
            <a:pPr/>
          </a:p>
        </p:txBody>
      </p:sp>
      <p:pic>
        <p:nvPicPr>
          <p:cNvPr id="401" name="Picture 4" descr="Picture 4"/>
          <p:cNvPicPr>
            <a:picLocks noChangeAspect="1"/>
          </p:cNvPicPr>
          <p:nvPr/>
        </p:nvPicPr>
        <p:blipFill>
          <a:blip r:embed="rId2">
            <a:extLst/>
          </a:blip>
          <a:srcRect l="28883" t="0" r="0" b="0"/>
          <a:stretch>
            <a:fillRect/>
          </a:stretch>
        </p:blipFill>
        <p:spPr>
          <a:xfrm>
            <a:off x="2291789" y="294803"/>
            <a:ext cx="9622124" cy="6222094"/>
          </a:xfrm>
          <a:prstGeom prst="rect">
            <a:avLst/>
          </a:prstGeom>
          <a:ln w="12700">
            <a:miter lim="400000"/>
          </a:ln>
        </p:spPr>
      </p:pic>
      <p:sp>
        <p:nvSpPr>
          <p:cNvPr id="402" name="TextBox 5"/>
          <p:cNvSpPr txBox="1"/>
          <p:nvPr/>
        </p:nvSpPr>
        <p:spPr>
          <a:xfrm>
            <a:off x="9442632" y="4885671"/>
            <a:ext cx="1752038" cy="574041"/>
          </a:xfrm>
          <a:prstGeom prst="rect">
            <a:avLst/>
          </a:prstGeom>
          <a:solidFill>
            <a:srgbClr val="FBE9D3"/>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i="1" sz="1600">
                <a:latin typeface="Candara"/>
                <a:ea typeface="Candara"/>
                <a:cs typeface="Candara"/>
                <a:sym typeface="Candara"/>
              </a:defRPr>
            </a:lvl1pPr>
          </a:lstStyle>
          <a:p>
            <a:pPr/>
            <a:r>
              <a:t>Trip Stops for Fuel</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4" name="Picture 4" descr="Picture 4"/>
          <p:cNvPicPr>
            <a:picLocks noChangeAspect="1"/>
          </p:cNvPicPr>
          <p:nvPr/>
        </p:nvPicPr>
        <p:blipFill>
          <a:blip r:embed="rId2">
            <a:extLst/>
          </a:blip>
          <a:srcRect l="25940" t="0" r="0" b="0"/>
          <a:stretch>
            <a:fillRect/>
          </a:stretch>
        </p:blipFill>
        <p:spPr>
          <a:xfrm>
            <a:off x="2220304" y="342900"/>
            <a:ext cx="9644530" cy="6184900"/>
          </a:xfrm>
          <a:prstGeom prst="rect">
            <a:avLst/>
          </a:prstGeom>
          <a:ln w="12700">
            <a:miter lim="400000"/>
          </a:ln>
        </p:spPr>
      </p:pic>
      <p:sp>
        <p:nvSpPr>
          <p:cNvPr id="405" name="TextBox 5"/>
          <p:cNvSpPr txBox="1"/>
          <p:nvPr/>
        </p:nvSpPr>
        <p:spPr>
          <a:xfrm>
            <a:off x="9366432" y="4695171"/>
            <a:ext cx="1961968" cy="574041"/>
          </a:xfrm>
          <a:prstGeom prst="rect">
            <a:avLst/>
          </a:prstGeom>
          <a:solidFill>
            <a:srgbClr val="FBE9D3"/>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i="1" sz="1600">
                <a:latin typeface="Candara"/>
                <a:ea typeface="Candara"/>
                <a:cs typeface="Candara"/>
                <a:sym typeface="Candara"/>
              </a:defRPr>
            </a:lvl1pPr>
          </a:lstStyle>
          <a:p>
            <a:pPr/>
            <a:r>
              <a:t>Trip Stops for Charge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sp>
        <p:nvSpPr>
          <p:cNvPr id="408" name="Text Placeholder 2"/>
          <p:cNvSpPr txBox="1"/>
          <p:nvPr>
            <p:ph type="body" sz="quarter" idx="1"/>
          </p:nvPr>
        </p:nvSpPr>
        <p:spPr>
          <a:xfrm>
            <a:off x="380348" y="2091786"/>
            <a:ext cx="2889001" cy="2902480"/>
          </a:xfrm>
          <a:prstGeom prst="rect">
            <a:avLst/>
          </a:prstGeom>
        </p:spPr>
        <p:txBody>
          <a:bodyPr anchor="ctr"/>
          <a:lstStyle>
            <a:lvl1pPr marL="342900" indent="-342900" algn="l">
              <a:buClr>
                <a:srgbClr val="B96C11"/>
              </a:buClr>
              <a:buSzPct val="145000"/>
              <a:buFont typeface="Arial"/>
              <a:buChar char="•"/>
            </a:lvl1pPr>
          </a:lstStyle>
          <a:p>
            <a:pPr/>
            <a:r>
              <a:t>Gas Route Map</a:t>
            </a:r>
          </a:p>
        </p:txBody>
      </p:sp>
      <p:graphicFrame>
        <p:nvGraphicFramePr>
          <p:cNvPr id="409" name="Table 4"/>
          <p:cNvGraphicFramePr/>
          <p:nvPr/>
        </p:nvGraphicFramePr>
        <p:xfrm>
          <a:off x="3775609" y="2186445"/>
          <a:ext cx="1949333" cy="290248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74666"/>
                <a:gridCol w="974666"/>
              </a:tblGrid>
              <a:tr h="605535">
                <a:tc>
                  <a:txBody>
                    <a:bodyPr/>
                    <a:lstStyle/>
                    <a:p>
                      <a:pPr algn="l">
                        <a:defRPr b="0" sz="1800">
                          <a:solidFill>
                            <a:srgbClr val="000000"/>
                          </a:solidFill>
                        </a:defRPr>
                      </a:pPr>
                      <a:r>
                        <a:rPr sz="1600">
                          <a:solidFill>
                            <a:srgbClr val="FFFFFF"/>
                          </a:solidFill>
                        </a:rPr>
                        <a:t>Stop Location</a:t>
                      </a:r>
                    </a:p>
                  </a:txBody>
                  <a:tcPr marL="45720" marR="45720" marT="45720" marB="45720" anchor="t" anchorCtr="0" horzOverflow="overflow"/>
                </a:tc>
                <a:tc>
                  <a:txBody>
                    <a:bodyPr/>
                    <a:lstStyle/>
                    <a:p>
                      <a:pPr algn="l">
                        <a:defRPr b="0" sz="1800">
                          <a:solidFill>
                            <a:srgbClr val="000000"/>
                          </a:solidFill>
                        </a:defRPr>
                      </a:pPr>
                      <a:r>
                        <a:rPr sz="1600">
                          <a:solidFill>
                            <a:srgbClr val="FFFFFF"/>
                          </a:solidFill>
                        </a:rPr>
                        <a:t>Cost to Refuel</a:t>
                      </a:r>
                    </a:p>
                  </a:txBody>
                  <a:tcPr marL="45720" marR="45720" marT="45720" marB="45720" anchor="t" anchorCtr="0" horzOverflow="overflow"/>
                </a:tc>
              </a:tr>
              <a:tr h="382824">
                <a:tc>
                  <a:txBody>
                    <a:bodyPr/>
                    <a:lstStyle/>
                    <a:p>
                      <a:pPr algn="l">
                        <a:defRPr sz="1800"/>
                      </a:pPr>
                      <a:r>
                        <a:rPr sz="1200">
                          <a:latin typeface="Calibri"/>
                          <a:ea typeface="Calibri"/>
                          <a:cs typeface="Calibri"/>
                          <a:sym typeface="Calibri"/>
                        </a:rPr>
                        <a:t>Central Valley, Utah </a:t>
                      </a:r>
                    </a:p>
                  </a:txBody>
                  <a:tcPr marL="0" marR="0" marT="0" marB="0" anchor="b" anchorCtr="0" horzOverflow="overflow"/>
                </a:tc>
                <a:tc>
                  <a:txBody>
                    <a:bodyPr/>
                    <a:lstStyle/>
                    <a:p>
                      <a:pPr>
                        <a:defRPr sz="1800"/>
                      </a:pPr>
                      <a:r>
                        <a:rPr sz="1200">
                          <a:latin typeface="Calibri"/>
                          <a:ea typeface="Calibri"/>
                          <a:cs typeface="Calibri"/>
                          <a:sym typeface="Calibri"/>
                        </a:rPr>
                        <a:t>$44.40</a:t>
                      </a:r>
                    </a:p>
                  </a:txBody>
                  <a:tcPr marL="0" marR="0" marT="0" marB="0" anchor="b" anchorCtr="0" horzOverflow="overflow"/>
                </a:tc>
              </a:tr>
              <a:tr h="382824">
                <a:tc>
                  <a:txBody>
                    <a:bodyPr/>
                    <a:lstStyle/>
                    <a:p>
                      <a:pPr algn="l">
                        <a:defRPr sz="1800"/>
                      </a:pPr>
                      <a:r>
                        <a:rPr sz="1200">
                          <a:latin typeface="Calibri"/>
                          <a:ea typeface="Calibri"/>
                          <a:cs typeface="Calibri"/>
                          <a:sym typeface="Calibri"/>
                        </a:rPr>
                        <a:t>Big Spring, Nebraska </a:t>
                      </a:r>
                    </a:p>
                  </a:txBody>
                  <a:tcPr marL="0" marR="0" marT="0" marB="0" anchor="b" anchorCtr="0" horzOverflow="overflow"/>
                </a:tc>
                <a:tc>
                  <a:txBody>
                    <a:bodyPr/>
                    <a:lstStyle/>
                    <a:p>
                      <a:pPr>
                        <a:defRPr sz="1800"/>
                      </a:pPr>
                      <a:r>
                        <a:rPr sz="1200">
                          <a:latin typeface="Calibri"/>
                          <a:ea typeface="Calibri"/>
                          <a:cs typeface="Calibri"/>
                          <a:sym typeface="Calibri"/>
                        </a:rPr>
                        <a:t>$44.80</a:t>
                      </a:r>
                    </a:p>
                  </a:txBody>
                  <a:tcPr marL="0" marR="0" marT="0" marB="0" anchor="b" anchorCtr="0" horzOverflow="overflow"/>
                </a:tc>
              </a:tr>
              <a:tr h="382824">
                <a:tc>
                  <a:txBody>
                    <a:bodyPr/>
                    <a:lstStyle/>
                    <a:p>
                      <a:pPr algn="l">
                        <a:defRPr sz="1800"/>
                      </a:pPr>
                      <a:r>
                        <a:rPr sz="1200">
                          <a:latin typeface="Calibri"/>
                          <a:ea typeface="Calibri"/>
                          <a:cs typeface="Calibri"/>
                          <a:sym typeface="Calibri"/>
                        </a:rPr>
                        <a:t>Grinnell, Iowa</a:t>
                      </a:r>
                    </a:p>
                  </a:txBody>
                  <a:tcPr marL="0" marR="0" marT="0" marB="0" anchor="b" anchorCtr="0" horzOverflow="overflow"/>
                </a:tc>
                <a:tc>
                  <a:txBody>
                    <a:bodyPr/>
                    <a:lstStyle/>
                    <a:p>
                      <a:pPr>
                        <a:defRPr sz="1800"/>
                      </a:pPr>
                      <a:r>
                        <a:rPr sz="1200">
                          <a:latin typeface="Calibri"/>
                          <a:ea typeface="Calibri"/>
                          <a:cs typeface="Calibri"/>
                          <a:sym typeface="Calibri"/>
                        </a:rPr>
                        <a:t>$44.60</a:t>
                      </a:r>
                    </a:p>
                  </a:txBody>
                  <a:tcPr marL="0" marR="0" marT="0" marB="0" anchor="b" anchorCtr="0" horzOverflow="overflow"/>
                </a:tc>
              </a:tr>
              <a:tr h="382824">
                <a:tc>
                  <a:txBody>
                    <a:bodyPr/>
                    <a:lstStyle/>
                    <a:p>
                      <a:pPr algn="l">
                        <a:defRPr sz="1800"/>
                      </a:pPr>
                      <a:r>
                        <a:rPr sz="1200">
                          <a:latin typeface="Calibri"/>
                          <a:ea typeface="Calibri"/>
                          <a:cs typeface="Calibri"/>
                          <a:sym typeface="Calibri"/>
                        </a:rPr>
                        <a:t>Cleveland, Ohio</a:t>
                      </a:r>
                    </a:p>
                  </a:txBody>
                  <a:tcPr marL="0" marR="0" marT="0" marB="0" anchor="b" anchorCtr="0" horzOverflow="overflow"/>
                </a:tc>
                <a:tc>
                  <a:txBody>
                    <a:bodyPr/>
                    <a:lstStyle/>
                    <a:p>
                      <a:pPr>
                        <a:defRPr sz="1800"/>
                      </a:pPr>
                      <a:r>
                        <a:rPr sz="1200">
                          <a:latin typeface="Calibri"/>
                          <a:ea typeface="Calibri"/>
                          <a:cs typeface="Calibri"/>
                          <a:sym typeface="Calibri"/>
                        </a:rPr>
                        <a:t>$45.20</a:t>
                      </a:r>
                    </a:p>
                  </a:txBody>
                  <a:tcPr marL="0" marR="0" marT="0" marB="0" anchor="b" anchorCtr="0" horzOverflow="overflow"/>
                </a:tc>
              </a:tr>
              <a:tr h="382824">
                <a:tc>
                  <a:txBody>
                    <a:bodyPr/>
                    <a:lstStyle/>
                    <a:p>
                      <a:pPr algn="l">
                        <a:defRPr sz="1800"/>
                      </a:pPr>
                      <a:r>
                        <a:rPr sz="1200">
                          <a:latin typeface="Calibri"/>
                          <a:ea typeface="Calibri"/>
                          <a:cs typeface="Calibri"/>
                          <a:sym typeface="Calibri"/>
                        </a:rPr>
                        <a:t>Worcester, Massachusetts</a:t>
                      </a:r>
                    </a:p>
                  </a:txBody>
                  <a:tcPr marL="0" marR="0" marT="0" marB="0" anchor="b" anchorCtr="0" horzOverflow="overflow"/>
                </a:tc>
                <a:tc>
                  <a:txBody>
                    <a:bodyPr/>
                    <a:lstStyle/>
                    <a:p>
                      <a:pPr>
                        <a:defRPr sz="1800"/>
                      </a:pPr>
                      <a:r>
                        <a:rPr sz="1200">
                          <a:latin typeface="Calibri"/>
                          <a:ea typeface="Calibri"/>
                          <a:cs typeface="Calibri"/>
                          <a:sym typeface="Calibri"/>
                        </a:rPr>
                        <a:t>$45.20</a:t>
                      </a:r>
                    </a:p>
                  </a:txBody>
                  <a:tcPr marL="0" marR="0" marT="0" marB="0" anchor="b" anchorCtr="0" horzOverflow="overflow"/>
                </a:tc>
              </a:tr>
              <a:tr h="382824">
                <a:tc>
                  <a:txBody>
                    <a:bodyPr/>
                    <a:lstStyle/>
                    <a:p>
                      <a:pPr algn="l">
                        <a:defRPr sz="1800"/>
                      </a:pPr>
                      <a:r>
                        <a:rPr>
                          <a:latin typeface="Calibri"/>
                          <a:ea typeface="Calibri"/>
                          <a:cs typeface="Calibri"/>
                          <a:sym typeface="Calibri"/>
                        </a:rPr>
                        <a:t>Total</a:t>
                      </a:r>
                    </a:p>
                  </a:txBody>
                  <a:tcPr marL="45720" marR="45720" marT="45720" marB="45720" anchor="t" anchorCtr="0" horzOverflow="overflow"/>
                </a:tc>
                <a:tc>
                  <a:txBody>
                    <a:bodyPr/>
                    <a:lstStyle/>
                    <a:p>
                      <a:pPr algn="ctr">
                        <a:defRPr sz="1800"/>
                      </a:pPr>
                      <a:r>
                        <a:rPr>
                          <a:latin typeface="Calibri"/>
                          <a:ea typeface="Calibri"/>
                          <a:cs typeface="Calibri"/>
                          <a:sym typeface="Calibri"/>
                        </a:rPr>
                        <a:t>$224.20</a:t>
                      </a:r>
                    </a:p>
                  </a:txBody>
                  <a:tcPr marL="45720" marR="45720" marT="45720" marB="45720" anchor="t" anchorCtr="0" horzOverflow="overflow"/>
                </a:tc>
              </a:tr>
            </a:tbl>
          </a:graphicData>
        </a:graphic>
      </p:graphicFrame>
      <p:graphicFrame>
        <p:nvGraphicFramePr>
          <p:cNvPr id="410" name="Table 4"/>
          <p:cNvGraphicFramePr/>
          <p:nvPr/>
        </p:nvGraphicFramePr>
        <p:xfrm>
          <a:off x="9862319" y="848137"/>
          <a:ext cx="1949333" cy="48166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74666"/>
                <a:gridCol w="974666"/>
              </a:tblGrid>
              <a:tr h="605535">
                <a:tc>
                  <a:txBody>
                    <a:bodyPr/>
                    <a:lstStyle/>
                    <a:p>
                      <a:pPr algn="l">
                        <a:defRPr b="0" sz="1800">
                          <a:solidFill>
                            <a:srgbClr val="000000"/>
                          </a:solidFill>
                        </a:defRPr>
                      </a:pPr>
                      <a:r>
                        <a:rPr sz="1600">
                          <a:solidFill>
                            <a:srgbClr val="FFFFFF"/>
                          </a:solidFill>
                        </a:rPr>
                        <a:t>Stop Location</a:t>
                      </a:r>
                    </a:p>
                  </a:txBody>
                  <a:tcPr marL="45720" marR="45720" marT="45720" marB="45720" anchor="t" anchorCtr="0" horzOverflow="overflow"/>
                </a:tc>
                <a:tc>
                  <a:txBody>
                    <a:bodyPr/>
                    <a:lstStyle/>
                    <a:p>
                      <a:pPr algn="l">
                        <a:defRPr b="0" sz="1800">
                          <a:solidFill>
                            <a:srgbClr val="000000"/>
                          </a:solidFill>
                        </a:defRPr>
                      </a:pPr>
                      <a:r>
                        <a:rPr sz="1600">
                          <a:solidFill>
                            <a:srgbClr val="FFFFFF"/>
                          </a:solidFill>
                        </a:rPr>
                        <a:t>Cost to Refuel</a:t>
                      </a:r>
                    </a:p>
                  </a:txBody>
                  <a:tcPr marL="45720" marR="45720" marT="45720" marB="45720" anchor="t" anchorCtr="0" horzOverflow="overflow"/>
                </a:tc>
              </a:tr>
              <a:tr h="382824">
                <a:tc>
                  <a:txBody>
                    <a:bodyPr/>
                    <a:lstStyle/>
                    <a:p>
                      <a:pPr algn="l">
                        <a:defRPr sz="1800"/>
                      </a:pPr>
                      <a:r>
                        <a:rPr sz="1100">
                          <a:latin typeface="Calibri"/>
                          <a:ea typeface="Calibri"/>
                          <a:cs typeface="Calibri"/>
                          <a:sym typeface="Calibri"/>
                        </a:rPr>
                        <a:t>Pahrump, Vegas </a:t>
                      </a:r>
                    </a:p>
                  </a:txBody>
                  <a:tcPr marL="0" marR="0" marT="0" marB="0" anchor="b" anchorCtr="0" horzOverflow="overflow"/>
                </a:tc>
                <a:tc>
                  <a:txBody>
                    <a:bodyPr/>
                    <a:lstStyle/>
                    <a:p>
                      <a:pPr>
                        <a:defRPr sz="1800"/>
                      </a:pPr>
                      <a:r>
                        <a:rPr sz="1200">
                          <a:latin typeface="Calibri"/>
                          <a:ea typeface="Calibri"/>
                          <a:cs typeface="Calibri"/>
                          <a:sym typeface="Calibri"/>
                        </a:rPr>
                        <a:t>$10.00</a:t>
                      </a:r>
                    </a:p>
                  </a:txBody>
                  <a:tcPr marL="0" marR="0" marT="0" marB="0" anchor="b" anchorCtr="0" horzOverflow="overflow"/>
                </a:tc>
              </a:tr>
              <a:tr h="382824">
                <a:tc>
                  <a:txBody>
                    <a:bodyPr/>
                    <a:lstStyle/>
                    <a:p>
                      <a:pPr algn="l">
                        <a:defRPr sz="1800"/>
                      </a:pPr>
                      <a:r>
                        <a:rPr sz="1100">
                          <a:latin typeface="Calibri"/>
                          <a:ea typeface="Calibri"/>
                          <a:cs typeface="Calibri"/>
                          <a:sym typeface="Calibri"/>
                        </a:rPr>
                        <a:t>Price, Utah </a:t>
                      </a:r>
                    </a:p>
                  </a:txBody>
                  <a:tcPr marL="0" marR="0" marT="0" marB="0" anchor="b" anchorCtr="0" horzOverflow="overflow"/>
                </a:tc>
                <a:tc>
                  <a:txBody>
                    <a:bodyPr/>
                    <a:lstStyle/>
                    <a:p>
                      <a:pPr>
                        <a:defRPr sz="1800"/>
                      </a:pPr>
                      <a:r>
                        <a:rPr sz="1200">
                          <a:latin typeface="Calibri"/>
                          <a:ea typeface="Calibri"/>
                          <a:cs typeface="Calibri"/>
                          <a:sym typeface="Calibri"/>
                        </a:rPr>
                        <a:t>*$0.00</a:t>
                      </a:r>
                    </a:p>
                  </a:txBody>
                  <a:tcPr marL="0" marR="0" marT="0" marB="0" anchor="b" anchorCtr="0" horzOverflow="overflow"/>
                </a:tc>
              </a:tr>
              <a:tr h="382824">
                <a:tc>
                  <a:txBody>
                    <a:bodyPr/>
                    <a:lstStyle/>
                    <a:p>
                      <a:pPr algn="l">
                        <a:defRPr sz="1800"/>
                      </a:pPr>
                      <a:r>
                        <a:rPr sz="1100">
                          <a:latin typeface="Calibri"/>
                          <a:ea typeface="Calibri"/>
                          <a:cs typeface="Calibri"/>
                          <a:sym typeface="Calibri"/>
                        </a:rPr>
                        <a:t>Glenwood-Springs, Colorado</a:t>
                      </a:r>
                    </a:p>
                  </a:txBody>
                  <a:tcPr marL="0" marR="0" marT="0" marB="0" anchor="b" anchorCtr="0" horzOverflow="overflow"/>
                </a:tc>
                <a:tc>
                  <a:txBody>
                    <a:bodyPr/>
                    <a:lstStyle/>
                    <a:p>
                      <a:pPr>
                        <a:defRPr sz="1800"/>
                      </a:pPr>
                      <a:r>
                        <a:rPr sz="1200">
                          <a:latin typeface="Calibri"/>
                          <a:ea typeface="Calibri"/>
                          <a:cs typeface="Calibri"/>
                          <a:sym typeface="Calibri"/>
                        </a:rPr>
                        <a:t>$32.25</a:t>
                      </a:r>
                    </a:p>
                  </a:txBody>
                  <a:tcPr marL="0" marR="0" marT="0" marB="0" anchor="b" anchorCtr="0" horzOverflow="overflow"/>
                </a:tc>
              </a:tr>
              <a:tr h="382824">
                <a:tc>
                  <a:txBody>
                    <a:bodyPr/>
                    <a:lstStyle/>
                    <a:p>
                      <a:pPr algn="l">
                        <a:defRPr sz="1800"/>
                      </a:pPr>
                      <a:r>
                        <a:rPr sz="1100">
                          <a:latin typeface="Calibri"/>
                          <a:ea typeface="Calibri"/>
                          <a:cs typeface="Calibri"/>
                          <a:sym typeface="Calibri"/>
                        </a:rPr>
                        <a:t>Scottsbluff, Nebraska</a:t>
                      </a:r>
                    </a:p>
                  </a:txBody>
                  <a:tcPr marL="0" marR="0" marT="0" marB="0" anchor="b" anchorCtr="0" horzOverflow="overflow"/>
                </a:tc>
                <a:tc>
                  <a:txBody>
                    <a:bodyPr/>
                    <a:lstStyle/>
                    <a:p>
                      <a:pPr>
                        <a:defRPr sz="1800"/>
                      </a:pPr>
                      <a:r>
                        <a:rPr sz="1200">
                          <a:latin typeface="Calibri"/>
                          <a:ea typeface="Calibri"/>
                          <a:cs typeface="Calibri"/>
                          <a:sym typeface="Calibri"/>
                        </a:rPr>
                        <a:t>**$0.50</a:t>
                      </a:r>
                    </a:p>
                  </a:txBody>
                  <a:tcPr marL="0" marR="0" marT="0" marB="0" anchor="b" anchorCtr="0" horzOverflow="overflow"/>
                </a:tc>
              </a:tr>
              <a:tr h="382824">
                <a:tc>
                  <a:txBody>
                    <a:bodyPr/>
                    <a:lstStyle/>
                    <a:p>
                      <a:pPr algn="l">
                        <a:defRPr sz="1800"/>
                      </a:pPr>
                      <a:r>
                        <a:rPr sz="1100">
                          <a:latin typeface="Calibri"/>
                          <a:ea typeface="Calibri"/>
                          <a:cs typeface="Calibri"/>
                          <a:sym typeface="Calibri"/>
                        </a:rPr>
                        <a:t>Lincoln, Nebraska</a:t>
                      </a:r>
                    </a:p>
                  </a:txBody>
                  <a:tcPr marL="0" marR="0" marT="0" marB="0" anchor="b" anchorCtr="0" horzOverflow="overflow"/>
                </a:tc>
                <a:tc>
                  <a:txBody>
                    <a:bodyPr/>
                    <a:lstStyle/>
                    <a:p>
                      <a:pPr>
                        <a:defRPr sz="1800"/>
                      </a:pPr>
                      <a:r>
                        <a:rPr sz="1200">
                          <a:latin typeface="Calibri"/>
                          <a:ea typeface="Calibri"/>
                          <a:cs typeface="Calibri"/>
                          <a:sym typeface="Calibri"/>
                        </a:rPr>
                        <a:t>**$0.25</a:t>
                      </a:r>
                    </a:p>
                  </a:txBody>
                  <a:tcPr marL="0" marR="0" marT="0" marB="0" anchor="b" anchorCtr="0" horzOverflow="overflow"/>
                </a:tc>
              </a:tr>
              <a:tr h="382824">
                <a:tc>
                  <a:txBody>
                    <a:bodyPr/>
                    <a:lstStyle/>
                    <a:p>
                      <a:pPr algn="l">
                        <a:defRPr sz="1800"/>
                      </a:pPr>
                      <a:r>
                        <a:rPr sz="1100">
                          <a:latin typeface="Calibri"/>
                          <a:ea typeface="Calibri"/>
                          <a:cs typeface="Calibri"/>
                          <a:sym typeface="Calibri"/>
                        </a:rPr>
                        <a:t>Iowa City, Iowa </a:t>
                      </a:r>
                    </a:p>
                  </a:txBody>
                  <a:tcPr marL="0" marR="0" marT="0" marB="0" anchor="b" anchorCtr="0" horzOverflow="overflow"/>
                </a:tc>
                <a:tc>
                  <a:txBody>
                    <a:bodyPr/>
                    <a:lstStyle/>
                    <a:p>
                      <a:pPr>
                        <a:defRPr sz="1800"/>
                      </a:pPr>
                      <a:r>
                        <a:rPr sz="1200">
                          <a:latin typeface="Calibri"/>
                          <a:ea typeface="Calibri"/>
                          <a:cs typeface="Calibri"/>
                          <a:sym typeface="Calibri"/>
                        </a:rPr>
                        <a:t>**$0.70</a:t>
                      </a:r>
                    </a:p>
                  </a:txBody>
                  <a:tcPr marL="0" marR="0" marT="0" marB="0" anchor="b" anchorCtr="0" horzOverflow="overflow"/>
                </a:tc>
              </a:tr>
              <a:tr h="382824">
                <a:tc>
                  <a:txBody>
                    <a:bodyPr/>
                    <a:lstStyle/>
                    <a:p>
                      <a:pPr algn="l">
                        <a:defRPr sz="1800"/>
                      </a:pPr>
                      <a:r>
                        <a:rPr sz="1100">
                          <a:latin typeface="Calibri"/>
                          <a:ea typeface="Calibri"/>
                          <a:cs typeface="Calibri"/>
                          <a:sym typeface="Calibri"/>
                        </a:rPr>
                        <a:t>Elkhart-Goshen, Indiana</a:t>
                      </a:r>
                    </a:p>
                  </a:txBody>
                  <a:tcPr marL="0" marR="0" marT="0" marB="0" anchor="b" anchorCtr="0" horzOverflow="overflow"/>
                </a:tc>
                <a:tc>
                  <a:txBody>
                    <a:bodyPr/>
                    <a:lstStyle/>
                    <a:p>
                      <a:pPr>
                        <a:defRPr sz="1800"/>
                      </a:pPr>
                      <a:r>
                        <a:rPr sz="1200">
                          <a:latin typeface="Calibri"/>
                          <a:ea typeface="Calibri"/>
                          <a:cs typeface="Calibri"/>
                          <a:sym typeface="Calibri"/>
                        </a:rPr>
                        <a:t>$5.00</a:t>
                      </a:r>
                    </a:p>
                  </a:txBody>
                  <a:tcPr marL="0" marR="0" marT="0" marB="0" anchor="b" anchorCtr="0" horzOverflow="overflow"/>
                </a:tc>
              </a:tr>
              <a:tr h="382824">
                <a:tc>
                  <a:txBody>
                    <a:bodyPr/>
                    <a:lstStyle/>
                    <a:p>
                      <a:pPr algn="l">
                        <a:defRPr sz="1800"/>
                      </a:pPr>
                      <a:r>
                        <a:rPr sz="1100">
                          <a:latin typeface="Calibri"/>
                          <a:ea typeface="Calibri"/>
                          <a:cs typeface="Calibri"/>
                          <a:sym typeface="Calibri"/>
                        </a:rPr>
                        <a:t>Cleveland-Elyvia, Ohio</a:t>
                      </a:r>
                    </a:p>
                  </a:txBody>
                  <a:tcPr marL="0" marR="0" marT="0" marB="0" anchor="b" anchorCtr="0" horzOverflow="overflow"/>
                </a:tc>
                <a:tc>
                  <a:txBody>
                    <a:bodyPr/>
                    <a:lstStyle/>
                    <a:p>
                      <a:pPr>
                        <a:defRPr sz="1800"/>
                      </a:pPr>
                      <a:r>
                        <a:rPr sz="1200">
                          <a:latin typeface="Calibri"/>
                          <a:ea typeface="Calibri"/>
                          <a:cs typeface="Calibri"/>
                          <a:sym typeface="Calibri"/>
                        </a:rPr>
                        <a:t>**$1.00</a:t>
                      </a:r>
                    </a:p>
                  </a:txBody>
                  <a:tcPr marL="0" marR="0" marT="0" marB="0" anchor="b" anchorCtr="0" horzOverflow="overflow"/>
                </a:tc>
              </a:tr>
              <a:tr h="382824">
                <a:tc>
                  <a:txBody>
                    <a:bodyPr/>
                    <a:lstStyle/>
                    <a:p>
                      <a:pPr algn="l">
                        <a:defRPr sz="1800"/>
                      </a:pPr>
                      <a:r>
                        <a:rPr sz="1100">
                          <a:latin typeface="Calibri"/>
                          <a:ea typeface="Calibri"/>
                          <a:cs typeface="Calibri"/>
                          <a:sym typeface="Calibri"/>
                        </a:rPr>
                        <a:t>Binghamton, New York</a:t>
                      </a:r>
                    </a:p>
                  </a:txBody>
                  <a:tcPr marL="0" marR="0" marT="0" marB="0" anchor="b" anchorCtr="0" horzOverflow="overflow"/>
                </a:tc>
                <a:tc>
                  <a:txBody>
                    <a:bodyPr/>
                    <a:lstStyle/>
                    <a:p>
                      <a:pPr>
                        <a:defRPr sz="1800"/>
                      </a:pPr>
                      <a:r>
                        <a:rPr sz="1200">
                          <a:latin typeface="Calibri"/>
                          <a:ea typeface="Calibri"/>
                          <a:cs typeface="Calibri"/>
                          <a:sym typeface="Calibri"/>
                        </a:rPr>
                        <a:t>$9.00</a:t>
                      </a:r>
                    </a:p>
                  </a:txBody>
                  <a:tcPr marL="0" marR="0" marT="0" marB="0" anchor="b" anchorCtr="0" horzOverflow="overflow"/>
                </a:tc>
              </a:tr>
              <a:tr h="382824">
                <a:tc>
                  <a:txBody>
                    <a:bodyPr/>
                    <a:lstStyle/>
                    <a:p>
                      <a:pPr algn="l">
                        <a:defRPr sz="1800"/>
                      </a:pPr>
                      <a:r>
                        <a:rPr sz="1100">
                          <a:latin typeface="Calibri"/>
                          <a:ea typeface="Calibri"/>
                          <a:cs typeface="Calibri"/>
                          <a:sym typeface="Calibri"/>
                        </a:rPr>
                        <a:t>Worcester, Massachusetts </a:t>
                      </a:r>
                    </a:p>
                  </a:txBody>
                  <a:tcPr marL="0" marR="0" marT="0" marB="0" anchor="b" anchorCtr="0" horzOverflow="overflow"/>
                </a:tc>
                <a:tc>
                  <a:txBody>
                    <a:bodyPr/>
                    <a:lstStyle/>
                    <a:p>
                      <a:pPr>
                        <a:defRPr sz="1800"/>
                      </a:pPr>
                      <a:r>
                        <a:rPr sz="1200">
                          <a:latin typeface="Calibri"/>
                          <a:ea typeface="Calibri"/>
                          <a:cs typeface="Calibri"/>
                          <a:sym typeface="Calibri"/>
                        </a:rPr>
                        <a:t>$11.25</a:t>
                      </a:r>
                    </a:p>
                  </a:txBody>
                  <a:tcPr marL="0" marR="0" marT="0" marB="0" anchor="b" anchorCtr="0" horzOverflow="overflow"/>
                </a:tc>
              </a:tr>
              <a:tr h="382824">
                <a:tc>
                  <a:txBody>
                    <a:bodyPr/>
                    <a:lstStyle/>
                    <a:p>
                      <a:pPr algn="l">
                        <a:defRPr sz="1800"/>
                      </a:pPr>
                      <a:r>
                        <a:rPr>
                          <a:latin typeface="Calibri"/>
                          <a:ea typeface="Calibri"/>
                          <a:cs typeface="Calibri"/>
                          <a:sym typeface="Calibri"/>
                        </a:rPr>
                        <a:t>Total</a:t>
                      </a:r>
                    </a:p>
                  </a:txBody>
                  <a:tcPr marL="45720" marR="45720" marT="45720" marB="45720" anchor="t" anchorCtr="0" horzOverflow="overflow"/>
                </a:tc>
                <a:tc>
                  <a:txBody>
                    <a:bodyPr/>
                    <a:lstStyle/>
                    <a:p>
                      <a:pPr algn="l">
                        <a:defRPr sz="1800"/>
                      </a:pPr>
                      <a:r>
                        <a:rPr>
                          <a:latin typeface="Calibri"/>
                          <a:ea typeface="Calibri"/>
                          <a:cs typeface="Calibri"/>
                          <a:sym typeface="Calibri"/>
                        </a:rPr>
                        <a:t>$69.95</a:t>
                      </a:r>
                    </a:p>
                  </a:txBody>
                  <a:tcPr marL="45720" marR="45720" marT="45720" marB="45720" anchor="t" anchorCtr="0" horzOverflow="overflow"/>
                </a:tc>
              </a:tr>
            </a:tbl>
          </a:graphicData>
        </a:graphic>
      </p:graphicFrame>
      <p:sp>
        <p:nvSpPr>
          <p:cNvPr id="411" name="Straight Connector 6"/>
          <p:cNvSpPr/>
          <p:nvPr/>
        </p:nvSpPr>
        <p:spPr>
          <a:xfrm flipH="1">
            <a:off x="6031632" y="1374438"/>
            <a:ext cx="1" cy="5168351"/>
          </a:xfrm>
          <a:prstGeom prst="line">
            <a:avLst/>
          </a:prstGeom>
          <a:ln cap="rnd">
            <a:solidFill>
              <a:srgbClr val="000000"/>
            </a:solidFill>
          </a:ln>
        </p:spPr>
        <p:txBody>
          <a:bodyPr lIns="45719" rIns="45719"/>
          <a:lstStyle/>
          <a:p>
            <a:pPr/>
          </a:p>
        </p:txBody>
      </p:sp>
      <p:sp>
        <p:nvSpPr>
          <p:cNvPr id="412" name="Text Placeholder 2"/>
          <p:cNvSpPr txBox="1"/>
          <p:nvPr/>
        </p:nvSpPr>
        <p:spPr>
          <a:xfrm>
            <a:off x="6456903" y="2186444"/>
            <a:ext cx="2889001" cy="29024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marL="342900" indent="-342900">
              <a:spcBef>
                <a:spcPts val="600"/>
              </a:spcBef>
              <a:buClr>
                <a:srgbClr val="B96C11"/>
              </a:buClr>
              <a:buSzPct val="145000"/>
              <a:buFont typeface="Arial"/>
              <a:buChar char="•"/>
              <a:defRPr sz="2000"/>
            </a:lvl1pPr>
          </a:lstStyle>
          <a:p>
            <a:pPr/>
            <a:r>
              <a:t>Electric Route Map</a:t>
            </a:r>
          </a:p>
        </p:txBody>
      </p:sp>
      <p:sp>
        <p:nvSpPr>
          <p:cNvPr id="413" name="Text Placeholder 2"/>
          <p:cNvSpPr txBox="1"/>
          <p:nvPr/>
        </p:nvSpPr>
        <p:spPr>
          <a:xfrm>
            <a:off x="1630625" y="1010395"/>
            <a:ext cx="2889001" cy="7280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spcBef>
                <a:spcPts val="600"/>
              </a:spcBef>
              <a:defRPr sz="2000"/>
            </a:lvl1pPr>
          </a:lstStyle>
          <a:p>
            <a:pPr/>
            <a:r>
              <a:t>Gas-powered Vehicle</a:t>
            </a:r>
          </a:p>
        </p:txBody>
      </p:sp>
      <p:sp>
        <p:nvSpPr>
          <p:cNvPr id="414" name="Text Placeholder 2"/>
          <p:cNvSpPr txBox="1"/>
          <p:nvPr/>
        </p:nvSpPr>
        <p:spPr>
          <a:xfrm>
            <a:off x="6903238" y="913289"/>
            <a:ext cx="2889001" cy="7280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spcBef>
                <a:spcPts val="600"/>
              </a:spcBef>
              <a:defRPr sz="2000"/>
            </a:lvl1pPr>
          </a:lstStyle>
          <a:p>
            <a:pPr/>
            <a:r>
              <a:t>Electric Vehicle</a:t>
            </a:r>
          </a:p>
        </p:txBody>
      </p:sp>
      <p:sp>
        <p:nvSpPr>
          <p:cNvPr id="415" name="Text Placeholder 2"/>
          <p:cNvSpPr txBox="1"/>
          <p:nvPr/>
        </p:nvSpPr>
        <p:spPr>
          <a:xfrm>
            <a:off x="4077585" y="1172672"/>
            <a:ext cx="2806683" cy="100066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marL="342900" indent="-342900">
              <a:lnSpc>
                <a:spcPct val="80000"/>
              </a:lnSpc>
              <a:spcBef>
                <a:spcPts val="600"/>
              </a:spcBef>
              <a:buClr>
                <a:srgbClr val="B96C11"/>
              </a:buClr>
              <a:buSzPct val="145000"/>
              <a:buFont typeface="Arial"/>
              <a:buChar char="•"/>
              <a:defRPr sz="1200"/>
            </a:pPr>
            <a:r>
              <a:t>DISCUSS WITH TEAM FOR CHANGES</a:t>
            </a:r>
          </a:p>
          <a:p>
            <a:pPr marL="457200" indent="-457200">
              <a:lnSpc>
                <a:spcPct val="80000"/>
              </a:lnSpc>
              <a:spcBef>
                <a:spcPts val="600"/>
              </a:spcBef>
              <a:buClr>
                <a:srgbClr val="B96C11"/>
              </a:buClr>
              <a:buSzPct val="145000"/>
              <a:buAutoNum type="arabicPeriod" startAt="1"/>
              <a:defRPr sz="1200"/>
            </a:pPr>
            <a:r>
              <a:t>7-stops version</a:t>
            </a:r>
          </a:p>
          <a:p>
            <a:pPr marL="457200" indent="-457200">
              <a:lnSpc>
                <a:spcPct val="80000"/>
              </a:lnSpc>
              <a:spcBef>
                <a:spcPts val="600"/>
              </a:spcBef>
              <a:buClr>
                <a:srgbClr val="B96C11"/>
              </a:buClr>
              <a:buSzPct val="145000"/>
              <a:buAutoNum type="arabicPeriod" startAt="1"/>
              <a:defRPr sz="1200"/>
            </a:pPr>
            <a:r>
              <a:t>Which car? F150 or Camry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graphicFrame>
        <p:nvGraphicFramePr>
          <p:cNvPr id="418" name="Table 4"/>
          <p:cNvGraphicFramePr/>
          <p:nvPr/>
        </p:nvGraphicFramePr>
        <p:xfrm>
          <a:off x="1482348" y="2068663"/>
          <a:ext cx="8337513" cy="125874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23872"/>
                <a:gridCol w="1349331"/>
                <a:gridCol w="1032354"/>
                <a:gridCol w="1543985"/>
                <a:gridCol w="1543985"/>
                <a:gridCol w="1543985"/>
              </a:tblGrid>
              <a:tr h="629371">
                <a:tc>
                  <a:txBody>
                    <a:bodyPr/>
                    <a:lstStyle/>
                    <a:p>
                      <a:pPr algn="ctr">
                        <a:defRPr sz="1800"/>
                      </a:pPr>
                      <a:r>
                        <a:rPr sz="1700">
                          <a:latin typeface="Calibri"/>
                          <a:ea typeface="Calibri"/>
                          <a:cs typeface="Calibri"/>
                          <a:sym typeface="Calibri"/>
                        </a:rPr>
                        <a:t>Car Model</a:t>
                      </a:r>
                    </a:p>
                  </a:txBody>
                  <a:tcPr marL="0" marR="0" marT="0" marB="0" anchor="ctr" anchorCtr="0" horzOverflow="overflow">
                    <a:lnL w="4763">
                      <a:solidFill>
                        <a:srgbClr val="000000"/>
                      </a:solidFill>
                    </a:lnL>
                    <a:lnR w="4763">
                      <a:solidFill>
                        <a:srgbClr val="CCCCCC"/>
                      </a:solidFill>
                    </a:lnR>
                    <a:lnT w="4763">
                      <a:solidFill>
                        <a:srgbClr val="000000"/>
                      </a:solidFill>
                    </a:lnT>
                    <a:lnB w="4763">
                      <a:solidFill>
                        <a:srgbClr val="CCCCCC"/>
                      </a:solidFill>
                    </a:lnB>
                    <a:solidFill>
                      <a:srgbClr val="EFEFEF"/>
                    </a:solidFill>
                  </a:tcPr>
                </a:tc>
                <a:tc>
                  <a:txBody>
                    <a:bodyPr/>
                    <a:lstStyle/>
                    <a:p>
                      <a:pPr algn="ctr">
                        <a:defRPr sz="1800"/>
                      </a:pPr>
                      <a:r>
                        <a:rPr sz="1700">
                          <a:latin typeface="Calibri"/>
                          <a:ea typeface="Calibri"/>
                          <a:cs typeface="Calibri"/>
                          <a:sym typeface="Calibri"/>
                        </a:rPr>
                        <a:t>Gas/ Battery Capacity</a:t>
                      </a:r>
                    </a:p>
                  </a:txBody>
                  <a:tcPr marL="0" marR="0" marT="0" marB="0" anchor="ctr" anchorCtr="0" horzOverflow="overflow">
                    <a:lnL w="4763">
                      <a:solidFill>
                        <a:srgbClr val="CCCCCC"/>
                      </a:solidFill>
                    </a:lnL>
                    <a:lnR w="4763">
                      <a:solidFill>
                        <a:srgbClr val="CCCCCC"/>
                      </a:solidFill>
                    </a:lnR>
                    <a:lnT w="4763">
                      <a:solidFill>
                        <a:srgbClr val="000000"/>
                      </a:solidFill>
                    </a:lnT>
                    <a:lnB w="4763">
                      <a:solidFill>
                        <a:srgbClr val="CCCCCC"/>
                      </a:solidFill>
                    </a:lnB>
                    <a:solidFill>
                      <a:srgbClr val="EFEFEF"/>
                    </a:solidFill>
                  </a:tcPr>
                </a:tc>
                <a:tc>
                  <a:txBody>
                    <a:bodyPr/>
                    <a:lstStyle/>
                    <a:p>
                      <a:pPr algn="ctr">
                        <a:defRPr sz="1800"/>
                      </a:pPr>
                      <a:r>
                        <a:rPr sz="1700">
                          <a:latin typeface="Calibri"/>
                          <a:ea typeface="Calibri"/>
                          <a:cs typeface="Calibri"/>
                          <a:sym typeface="Calibri"/>
                        </a:rPr>
                        <a:t>Miles / Filling </a:t>
                      </a:r>
                    </a:p>
                  </a:txBody>
                  <a:tcPr marL="0" marR="0" marT="0" marB="0" anchor="ctr" anchorCtr="0" horzOverflow="overflow">
                    <a:lnL w="4763">
                      <a:solidFill>
                        <a:srgbClr val="CCCCCC"/>
                      </a:solidFill>
                    </a:lnL>
                    <a:lnR w="4763">
                      <a:solidFill>
                        <a:srgbClr val="CCCCCC"/>
                      </a:solidFill>
                    </a:lnR>
                    <a:lnT w="4763">
                      <a:solidFill>
                        <a:srgbClr val="000000"/>
                      </a:solidFill>
                    </a:lnT>
                    <a:lnB w="4763">
                      <a:solidFill>
                        <a:srgbClr val="CCCCCC"/>
                      </a:solidFill>
                    </a:lnB>
                    <a:solidFill>
                      <a:srgbClr val="EFEFEF"/>
                    </a:solidFill>
                  </a:tcPr>
                </a:tc>
                <a:tc>
                  <a:txBody>
                    <a:bodyPr/>
                    <a:lstStyle/>
                    <a:p>
                      <a:pPr algn="ctr">
                        <a:defRPr sz="1800"/>
                      </a:pPr>
                      <a:r>
                        <a:rPr sz="1700">
                          <a:latin typeface="Calibri"/>
                          <a:ea typeface="Calibri"/>
                          <a:cs typeface="Calibri"/>
                          <a:sym typeface="Calibri"/>
                        </a:rPr>
                        <a:t>Stops / Trip </a:t>
                      </a:r>
                    </a:p>
                  </a:txBody>
                  <a:tcPr marL="0" marR="0" marT="0" marB="0" anchor="ctr" anchorCtr="0" horzOverflow="overflow">
                    <a:lnL w="4763">
                      <a:solidFill>
                        <a:srgbClr val="CCCCCC"/>
                      </a:solidFill>
                    </a:lnL>
                    <a:lnR w="4763">
                      <a:solidFill>
                        <a:srgbClr val="CCCCCC"/>
                      </a:solidFill>
                    </a:lnR>
                    <a:lnT w="4763">
                      <a:solidFill>
                        <a:srgbClr val="000000"/>
                      </a:solidFill>
                    </a:lnT>
                    <a:lnB w="4763">
                      <a:solidFill>
                        <a:srgbClr val="CCCCCC"/>
                      </a:solidFill>
                    </a:lnB>
                    <a:solidFill>
                      <a:srgbClr val="EFEFEF"/>
                    </a:solidFill>
                  </a:tcPr>
                </a:tc>
                <a:tc>
                  <a:txBody>
                    <a:bodyPr/>
                    <a:lstStyle/>
                    <a:p>
                      <a:pPr algn="ctr">
                        <a:defRPr sz="1800"/>
                      </a:pPr>
                      <a:r>
                        <a:rPr sz="1700">
                          <a:latin typeface="Calibri"/>
                          <a:ea typeface="Calibri"/>
                          <a:cs typeface="Calibri"/>
                          <a:sym typeface="Calibri"/>
                        </a:rPr>
                        <a:t>Fuel/ Charge fees per Trip </a:t>
                      </a:r>
                    </a:p>
                  </a:txBody>
                  <a:tcPr marL="0" marR="0" marT="0" marB="0" anchor="ctr" anchorCtr="0" horzOverflow="overflow">
                    <a:lnL w="4763">
                      <a:solidFill>
                        <a:srgbClr val="CCCCCC"/>
                      </a:solidFill>
                    </a:lnL>
                    <a:lnR w="4763">
                      <a:solidFill>
                        <a:srgbClr val="CCCCCC"/>
                      </a:solidFill>
                    </a:lnR>
                    <a:lnT w="4763">
                      <a:solidFill>
                        <a:srgbClr val="000000"/>
                      </a:solidFill>
                    </a:lnT>
                    <a:lnB w="4763">
                      <a:solidFill>
                        <a:srgbClr val="CCCCCC"/>
                      </a:solidFill>
                    </a:lnB>
                    <a:solidFill>
                      <a:srgbClr val="EFEFEF"/>
                    </a:solidFill>
                  </a:tcPr>
                </a:tc>
                <a:tc>
                  <a:txBody>
                    <a:bodyPr/>
                    <a:lstStyle/>
                    <a:p>
                      <a:pPr algn="ctr">
                        <a:defRPr sz="1800"/>
                      </a:pPr>
                      <a:r>
                        <a:rPr sz="1700">
                          <a:latin typeface="Calibri"/>
                          <a:ea typeface="Calibri"/>
                          <a:cs typeface="Calibri"/>
                          <a:sym typeface="Calibri"/>
                        </a:rPr>
                        <a:t>Ave. Car Price </a:t>
                      </a:r>
                    </a:p>
                  </a:txBody>
                  <a:tcPr marL="0" marR="0" marT="0" marB="0" anchor="ctr" anchorCtr="0" horzOverflow="overflow">
                    <a:lnL w="4763">
                      <a:solidFill>
                        <a:srgbClr val="CCCCCC"/>
                      </a:solidFill>
                    </a:lnL>
                    <a:lnR w="4763">
                      <a:solidFill>
                        <a:srgbClr val="000000"/>
                      </a:solidFill>
                    </a:lnR>
                    <a:lnT w="4763">
                      <a:solidFill>
                        <a:srgbClr val="000000"/>
                      </a:solidFill>
                    </a:lnT>
                    <a:lnB w="4763">
                      <a:solidFill>
                        <a:srgbClr val="CCCCCC"/>
                      </a:solidFill>
                    </a:lnB>
                    <a:solidFill>
                      <a:srgbClr val="EFEFEF"/>
                    </a:solidFill>
                  </a:tcPr>
                </a:tc>
              </a:tr>
              <a:tr h="419580">
                <a:tc>
                  <a:txBody>
                    <a:bodyPr/>
                    <a:lstStyle/>
                    <a:p>
                      <a:pPr algn="l">
                        <a:defRPr sz="1800"/>
                      </a:pPr>
                      <a:r>
                        <a:rPr sz="1700">
                          <a:latin typeface="Calibri"/>
                          <a:ea typeface="Calibri"/>
                          <a:cs typeface="Calibri"/>
                          <a:sym typeface="Calibri"/>
                        </a:rPr>
                        <a:t>Ford F Series </a:t>
                      </a:r>
                    </a:p>
                  </a:txBody>
                  <a:tcPr marL="0" marR="0" marT="0" marB="0" anchor="b" anchorCtr="0" horzOverflow="overflow">
                    <a:lnL w="4763">
                      <a:solidFill>
                        <a:srgbClr val="000000"/>
                      </a:solidFill>
                    </a:lnL>
                    <a:lnR w="4763">
                      <a:solidFill>
                        <a:srgbClr val="CCCCCC"/>
                      </a:solidFill>
                    </a:lnR>
                    <a:lnT w="4763">
                      <a:solidFill>
                        <a:srgbClr val="CCCCCC"/>
                      </a:solidFill>
                    </a:lnT>
                    <a:lnB w="4763">
                      <a:solidFill>
                        <a:srgbClr val="CCCCCC"/>
                      </a:solidFill>
                    </a:lnB>
                    <a:noFill/>
                  </a:tcPr>
                </a:tc>
                <a:tc>
                  <a:txBody>
                    <a:bodyPr/>
                    <a:lstStyle/>
                    <a:p>
                      <a:pPr algn="l">
                        <a:defRPr sz="1800"/>
                      </a:pPr>
                      <a:r>
                        <a:rPr sz="1700">
                          <a:latin typeface="Calibri"/>
                          <a:ea typeface="Calibri"/>
                          <a:cs typeface="Calibri"/>
                          <a:sym typeface="Calibri"/>
                        </a:rPr>
                        <a:t>23 gal </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CCCCCC"/>
                      </a:solidFill>
                    </a:lnB>
                    <a:noFill/>
                  </a:tcPr>
                </a:tc>
                <a:tc>
                  <a:txBody>
                    <a:bodyPr/>
                    <a:lstStyle/>
                    <a:p>
                      <a:pPr>
                        <a:defRPr sz="1800"/>
                      </a:pPr>
                      <a:r>
                        <a:rPr sz="1700">
                          <a:latin typeface="Calibri"/>
                          <a:ea typeface="Calibri"/>
                          <a:cs typeface="Calibri"/>
                          <a:sym typeface="Calibri"/>
                        </a:rPr>
                        <a:t>690</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CCCCCC"/>
                      </a:solidFill>
                    </a:lnB>
                    <a:noFill/>
                  </a:tcPr>
                </a:tc>
                <a:tc>
                  <a:txBody>
                    <a:bodyPr/>
                    <a:lstStyle/>
                    <a:p>
                      <a:pPr>
                        <a:defRPr sz="1800"/>
                      </a:pPr>
                      <a:r>
                        <a:rPr sz="1700">
                          <a:latin typeface="Calibri"/>
                          <a:ea typeface="Calibri"/>
                          <a:cs typeface="Calibri"/>
                          <a:sym typeface="Calibri"/>
                        </a:rPr>
                        <a:t>5 / 7</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CCCCCC"/>
                      </a:solidFill>
                    </a:lnB>
                    <a:noFill/>
                  </a:tcPr>
                </a:tc>
                <a:tc>
                  <a:txBody>
                    <a:bodyPr/>
                    <a:lstStyle/>
                    <a:p>
                      <a:pPr>
                        <a:defRPr sz="1800"/>
                      </a:pPr>
                      <a:r>
                        <a:rPr sz="1700">
                          <a:latin typeface="Calibri"/>
                          <a:ea typeface="Calibri"/>
                          <a:cs typeface="Calibri"/>
                          <a:sym typeface="Calibri"/>
                        </a:rPr>
                        <a:t>$224.20</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CCCCCC"/>
                      </a:solidFill>
                    </a:lnB>
                    <a:noFill/>
                  </a:tcPr>
                </a:tc>
                <a:tc>
                  <a:txBody>
                    <a:bodyPr/>
                    <a:lstStyle/>
                    <a:p>
                      <a:pPr>
                        <a:defRPr sz="1800"/>
                      </a:pPr>
                      <a:r>
                        <a:rPr sz="1700">
                          <a:latin typeface="Calibri"/>
                          <a:ea typeface="Calibri"/>
                          <a:cs typeface="Calibri"/>
                          <a:sym typeface="Calibri"/>
                        </a:rPr>
                        <a:t>$51,585.00</a:t>
                      </a:r>
                    </a:p>
                  </a:txBody>
                  <a:tcPr marL="0" marR="0" marT="0" marB="0" anchor="b" anchorCtr="0" horzOverflow="overflow">
                    <a:lnL w="4763">
                      <a:solidFill>
                        <a:srgbClr val="CCCCCC"/>
                      </a:solidFill>
                    </a:lnL>
                    <a:lnR w="4763">
                      <a:solidFill>
                        <a:srgbClr val="000000"/>
                      </a:solidFill>
                    </a:lnR>
                    <a:lnT w="4763">
                      <a:solidFill>
                        <a:srgbClr val="CCCCCC"/>
                      </a:solidFill>
                    </a:lnT>
                    <a:lnB w="4763">
                      <a:solidFill>
                        <a:srgbClr val="CCCCCC"/>
                      </a:solidFill>
                    </a:lnB>
                    <a:noFill/>
                  </a:tcPr>
                </a:tc>
              </a:tr>
              <a:tr h="209790">
                <a:tc>
                  <a:txBody>
                    <a:bodyPr/>
                    <a:lstStyle/>
                    <a:p>
                      <a:pPr algn="l">
                        <a:defRPr sz="1800"/>
                      </a:pPr>
                      <a:r>
                        <a:rPr sz="1700">
                          <a:latin typeface="Calibri"/>
                          <a:ea typeface="Calibri"/>
                          <a:cs typeface="Calibri"/>
                          <a:sym typeface="Calibri"/>
                        </a:rPr>
                        <a:t>Tesla 3 </a:t>
                      </a:r>
                    </a:p>
                  </a:txBody>
                  <a:tcPr marL="0" marR="0" marT="0" marB="0" anchor="b" anchorCtr="0" horzOverflow="overflow">
                    <a:lnL w="4763">
                      <a:solidFill>
                        <a:srgbClr val="000000"/>
                      </a:solidFill>
                    </a:lnL>
                    <a:lnR w="4763">
                      <a:solidFill>
                        <a:srgbClr val="CCCCCC"/>
                      </a:solidFill>
                    </a:lnR>
                    <a:lnT w="4763">
                      <a:solidFill>
                        <a:srgbClr val="CCCCCC"/>
                      </a:solidFill>
                    </a:lnT>
                    <a:lnB w="4763">
                      <a:solidFill>
                        <a:srgbClr val="000000"/>
                      </a:solidFill>
                    </a:lnB>
                    <a:noFill/>
                  </a:tcPr>
                </a:tc>
                <a:tc>
                  <a:txBody>
                    <a:bodyPr/>
                    <a:lstStyle/>
                    <a:p>
                      <a:pPr algn="l">
                        <a:defRPr sz="1800"/>
                      </a:pPr>
                      <a:r>
                        <a:rPr sz="1700">
                          <a:latin typeface="Calibri"/>
                          <a:ea typeface="Calibri"/>
                          <a:cs typeface="Calibri"/>
                          <a:sym typeface="Calibri"/>
                        </a:rPr>
                        <a:t>75 kWh</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000000"/>
                      </a:solidFill>
                    </a:lnB>
                    <a:noFill/>
                  </a:tcPr>
                </a:tc>
                <a:tc>
                  <a:txBody>
                    <a:bodyPr/>
                    <a:lstStyle/>
                    <a:p>
                      <a:pPr>
                        <a:defRPr sz="1800"/>
                      </a:pPr>
                      <a:r>
                        <a:rPr sz="1700">
                          <a:latin typeface="Calibri"/>
                          <a:ea typeface="Calibri"/>
                          <a:cs typeface="Calibri"/>
                          <a:sym typeface="Calibri"/>
                        </a:rPr>
                        <a:t>348</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000000"/>
                      </a:solidFill>
                    </a:lnB>
                    <a:noFill/>
                  </a:tcPr>
                </a:tc>
                <a:tc>
                  <a:txBody>
                    <a:bodyPr/>
                    <a:lstStyle/>
                    <a:p>
                      <a:pPr>
                        <a:defRPr sz="1800"/>
                      </a:pPr>
                      <a:r>
                        <a:rPr sz="1700">
                          <a:latin typeface="Calibri"/>
                          <a:ea typeface="Calibri"/>
                          <a:cs typeface="Calibri"/>
                          <a:sym typeface="Calibri"/>
                        </a:rPr>
                        <a:t>10</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000000"/>
                      </a:solidFill>
                    </a:lnB>
                    <a:noFill/>
                  </a:tcPr>
                </a:tc>
                <a:tc>
                  <a:txBody>
                    <a:bodyPr/>
                    <a:lstStyle/>
                    <a:p>
                      <a:pPr>
                        <a:defRPr sz="1800"/>
                      </a:pPr>
                      <a:r>
                        <a:rPr sz="1700">
                          <a:latin typeface="Calibri"/>
                          <a:ea typeface="Calibri"/>
                          <a:cs typeface="Calibri"/>
                          <a:sym typeface="Calibri"/>
                        </a:rPr>
                        <a:t>$69.95</a:t>
                      </a:r>
                    </a:p>
                  </a:txBody>
                  <a:tcPr marL="0" marR="0" marT="0" marB="0" anchor="b" anchorCtr="0" horzOverflow="overflow">
                    <a:lnL w="4763">
                      <a:solidFill>
                        <a:srgbClr val="CCCCCC"/>
                      </a:solidFill>
                    </a:lnL>
                    <a:lnR w="4763">
                      <a:solidFill>
                        <a:srgbClr val="CCCCCC"/>
                      </a:solidFill>
                    </a:lnR>
                    <a:lnT w="4763">
                      <a:solidFill>
                        <a:srgbClr val="CCCCCC"/>
                      </a:solidFill>
                    </a:lnT>
                    <a:lnB w="4763">
                      <a:solidFill>
                        <a:srgbClr val="000000"/>
                      </a:solidFill>
                    </a:lnB>
                    <a:noFill/>
                  </a:tcPr>
                </a:tc>
                <a:tc>
                  <a:txBody>
                    <a:bodyPr/>
                    <a:lstStyle/>
                    <a:p>
                      <a:pPr>
                        <a:defRPr sz="1800"/>
                      </a:pPr>
                      <a:r>
                        <a:rPr sz="1700">
                          <a:latin typeface="Calibri"/>
                          <a:ea typeface="Calibri"/>
                          <a:cs typeface="Calibri"/>
                          <a:sym typeface="Calibri"/>
                        </a:rPr>
                        <a:t>$48,190.00</a:t>
                      </a:r>
                    </a:p>
                  </a:txBody>
                  <a:tcPr marL="0" marR="0" marT="0" marB="0" anchor="b" anchorCtr="0" horzOverflow="overflow">
                    <a:lnL w="4763">
                      <a:solidFill>
                        <a:srgbClr val="CCCCCC"/>
                      </a:solidFill>
                    </a:lnL>
                    <a:lnR w="4763">
                      <a:solidFill>
                        <a:srgbClr val="000000"/>
                      </a:solidFill>
                    </a:lnR>
                    <a:lnT w="4763">
                      <a:solidFill>
                        <a:srgbClr val="CCCCCC"/>
                      </a:solidFill>
                    </a:lnT>
                    <a:lnB w="4763">
                      <a:solidFill>
                        <a:srgbClr val="000000"/>
                      </a:solidFill>
                    </a:lnB>
                    <a:noFill/>
                  </a:tcPr>
                </a:tc>
              </a:tr>
            </a:tbl>
          </a:graphicData>
        </a:graphic>
      </p:graphicFrame>
      <p:graphicFrame>
        <p:nvGraphicFramePr>
          <p:cNvPr id="419" name="Table 10"/>
          <p:cNvGraphicFramePr/>
          <p:nvPr/>
        </p:nvGraphicFramePr>
        <p:xfrm>
          <a:off x="1587418" y="3982425"/>
          <a:ext cx="9050292" cy="177768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022300"/>
                <a:gridCol w="1027989"/>
              </a:tblGrid>
              <a:tr h="385692">
                <a:tc>
                  <a:txBody>
                    <a:bodyPr/>
                    <a:lstStyle/>
                    <a:p>
                      <a:pPr algn="l">
                        <a:defRPr sz="1800"/>
                      </a:pPr>
                      <a:r>
                        <a:rPr sz="1700"/>
                        <a:t>How much more expensive the Tesla M3 price is:</a:t>
                      </a:r>
                    </a:p>
                  </a:txBody>
                  <a:tcPr marL="0" marR="0" marT="0" marB="0" anchor="ctr" anchorCtr="0" horzOverflow="overflow">
                    <a:solidFill>
                      <a:srgbClr val="E6E6E6"/>
                    </a:solidFill>
                  </a:tcPr>
                </a:tc>
                <a:tc>
                  <a:txBody>
                    <a:bodyPr/>
                    <a:lstStyle/>
                    <a:p>
                      <a:pPr>
                        <a:defRPr sz="1800"/>
                      </a:pPr>
                      <a:r>
                        <a:rPr sz="1700"/>
                        <a:t>$3,395.00</a:t>
                      </a:r>
                    </a:p>
                  </a:txBody>
                  <a:tcPr marL="0" marR="0" marT="0" marB="0" anchor="ctr" anchorCtr="0" horzOverflow="overflow">
                    <a:solidFill>
                      <a:srgbClr val="E6E6E6"/>
                    </a:solidFill>
                  </a:tcPr>
                </a:tc>
              </a:tr>
              <a:tr h="401535">
                <a:tc>
                  <a:txBody>
                    <a:bodyPr/>
                    <a:lstStyle/>
                    <a:p>
                      <a:pPr algn="l">
                        <a:defRPr sz="1800"/>
                      </a:pPr>
                      <a:r>
                        <a:rPr sz="1700"/>
                        <a:t>How much cheaper the EV charge costs are for entire trip:</a:t>
                      </a:r>
                    </a:p>
                  </a:txBody>
                  <a:tcPr marL="0" marR="0" marT="0" marB="0" anchor="ctr" anchorCtr="0" horzOverflow="overflow">
                    <a:solidFill>
                      <a:srgbClr val="E6E6E6"/>
                    </a:solidFill>
                  </a:tcPr>
                </a:tc>
                <a:tc>
                  <a:txBody>
                    <a:bodyPr/>
                    <a:lstStyle/>
                    <a:p>
                      <a:pPr>
                        <a:defRPr sz="1800"/>
                      </a:pPr>
                      <a:r>
                        <a:rPr sz="1700"/>
                        <a:t>$154.25</a:t>
                      </a:r>
                    </a:p>
                  </a:txBody>
                  <a:tcPr marL="0" marR="0" marT="0" marB="0" anchor="ctr" anchorCtr="0" horzOverflow="overflow">
                    <a:solidFill>
                      <a:srgbClr val="E6E6E6"/>
                    </a:solidFill>
                  </a:tcPr>
                </a:tc>
              </a:tr>
              <a:tr h="481843">
                <a:tc>
                  <a:txBody>
                    <a:bodyPr/>
                    <a:lstStyle/>
                    <a:p>
                      <a:pPr algn="l">
                        <a:defRPr sz="1800"/>
                      </a:pPr>
                      <a:r>
                        <a:rPr sz="1700"/>
                        <a:t>How much of the difference in MSRP is paid for by the savings in fuel:</a:t>
                      </a:r>
                    </a:p>
                  </a:txBody>
                  <a:tcPr marL="0" marR="0" marT="0" marB="0" anchor="ctr" anchorCtr="0" horzOverflow="overflow">
                    <a:solidFill>
                      <a:srgbClr val="E6E6E6"/>
                    </a:solidFill>
                  </a:tcPr>
                </a:tc>
                <a:tc>
                  <a:txBody>
                    <a:bodyPr/>
                    <a:lstStyle/>
                    <a:p>
                      <a:pPr>
                        <a:defRPr sz="1800"/>
                      </a:pPr>
                      <a:r>
                        <a:rPr sz="1700"/>
                        <a:t>4.54%</a:t>
                      </a:r>
                    </a:p>
                  </a:txBody>
                  <a:tcPr marL="0" marR="0" marT="0" marB="0" anchor="ctr" anchorCtr="0" horzOverflow="overflow">
                    <a:solidFill>
                      <a:srgbClr val="E6E6E6"/>
                    </a:solidFill>
                  </a:tcPr>
                </a:tc>
              </a:tr>
              <a:tr h="508611">
                <a:tc>
                  <a:txBody>
                    <a:bodyPr/>
                    <a:lstStyle/>
                    <a:p>
                      <a:pPr algn="l">
                        <a:defRPr sz="1800"/>
                      </a:pPr>
                      <a:r>
                        <a:rPr sz="1700"/>
                        <a:t>How many one-way trips need to be made for the Tesla M 3 to pay itself off in fuel savings:</a:t>
                      </a:r>
                    </a:p>
                  </a:txBody>
                  <a:tcPr marL="0" marR="0" marT="0" marB="0" anchor="ctr" anchorCtr="0" horzOverflow="overflow">
                    <a:solidFill>
                      <a:srgbClr val="E6E6E6"/>
                    </a:solidFill>
                  </a:tcPr>
                </a:tc>
                <a:tc>
                  <a:txBody>
                    <a:bodyPr/>
                    <a:lstStyle/>
                    <a:p>
                      <a:pPr>
                        <a:defRPr sz="1800"/>
                      </a:pPr>
                      <a:r>
                        <a:rPr sz="1700"/>
                        <a:t>22</a:t>
                      </a:r>
                    </a:p>
                  </a:txBody>
                  <a:tcPr marL="0" marR="0" marT="0" marB="0" anchor="ctr" anchorCtr="0" horzOverflow="overflow">
                    <a:solidFill>
                      <a:srgbClr val="E6E6E6"/>
                    </a:solidFill>
                  </a:tcPr>
                </a:tc>
              </a:tr>
            </a:tbl>
          </a:graphicData>
        </a:graphic>
      </p:graphicFrame>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Title 1"/>
          <p:cNvSpPr txBox="1"/>
          <p:nvPr>
            <p:ph type="title"/>
          </p:nvPr>
        </p:nvSpPr>
        <p:spPr>
          <a:xfrm>
            <a:off x="1630625" y="536712"/>
            <a:ext cx="8930748" cy="622853"/>
          </a:xfrm>
          <a:prstGeom prst="rect">
            <a:avLst/>
          </a:prstGeom>
        </p:spPr>
        <p:txBody>
          <a:bodyPr/>
          <a:lstStyle>
            <a:lvl1pPr algn="l">
              <a:defRPr sz="3600"/>
            </a:lvl1pPr>
          </a:lstStyle>
          <a:p>
            <a:pPr/>
            <a:r>
              <a:t>The “Electric” Craving</a:t>
            </a:r>
          </a:p>
        </p:txBody>
      </p:sp>
      <p:sp>
        <p:nvSpPr>
          <p:cNvPr id="422" name="Text Placeholder 2"/>
          <p:cNvSpPr txBox="1"/>
          <p:nvPr/>
        </p:nvSpPr>
        <p:spPr>
          <a:xfrm>
            <a:off x="7837713" y="5577273"/>
            <a:ext cx="4023971" cy="6133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spcBef>
                <a:spcPts val="600"/>
              </a:spcBef>
              <a:defRPr sz="1600"/>
            </a:lvl1pPr>
          </a:lstStyle>
          <a:p>
            <a:pPr/>
            <a:r>
              <a:t>Todd senses a sudden craving for another California burrito…</a:t>
            </a:r>
          </a:p>
        </p:txBody>
      </p:sp>
      <p:sp>
        <p:nvSpPr>
          <p:cNvPr id="423" name="Text Placeholder 2"/>
          <p:cNvSpPr txBox="1"/>
          <p:nvPr/>
        </p:nvSpPr>
        <p:spPr>
          <a:xfrm>
            <a:off x="1266052" y="1230786"/>
            <a:ext cx="9659892" cy="97263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spcBef>
                <a:spcPts val="600"/>
              </a:spcBef>
              <a:defRPr sz="2000"/>
            </a:lvl1pPr>
          </a:lstStyle>
          <a:p>
            <a:pPr/>
            <a:r>
              <a:t>Which means: how many more San Diego California burritos and Portland, Maine lobster rolls does Todd need to eat in order for the Tesla Model 3 to pay itself off in fuel costs?</a:t>
            </a:r>
          </a:p>
        </p:txBody>
      </p:sp>
      <p:graphicFrame>
        <p:nvGraphicFramePr>
          <p:cNvPr id="424" name="Table 6"/>
          <p:cNvGraphicFramePr/>
          <p:nvPr/>
        </p:nvGraphicFramePr>
        <p:xfrm>
          <a:off x="4584618" y="2203419"/>
          <a:ext cx="3022759" cy="434035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1379"/>
                <a:gridCol w="1511379"/>
              </a:tblGrid>
              <a:tr h="429713">
                <a:tc>
                  <a:txBody>
                    <a:bodyPr/>
                    <a:lstStyle/>
                    <a:p>
                      <a:pPr algn="l">
                        <a:defRPr b="0" sz="1800">
                          <a:solidFill>
                            <a:srgbClr val="000000"/>
                          </a:solidFill>
                        </a:defRPr>
                      </a:pPr>
                      <a:r>
                        <a:rPr>
                          <a:solidFill>
                            <a:srgbClr val="FFFFFF"/>
                          </a:solidFill>
                        </a:rPr>
                        <a:t>CA Burrito</a:t>
                      </a:r>
                    </a:p>
                  </a:txBody>
                  <a:tcPr marL="45720" marR="45720" marT="45720" marB="45720" anchor="t" anchorCtr="0" horzOverflow="overflow"/>
                </a:tc>
                <a:tc>
                  <a:txBody>
                    <a:bodyPr/>
                    <a:lstStyle/>
                    <a:p>
                      <a:pPr algn="l">
                        <a:defRPr b="0" sz="1800">
                          <a:solidFill>
                            <a:srgbClr val="000000"/>
                          </a:solidFill>
                        </a:defRPr>
                      </a:pPr>
                      <a:r>
                        <a:rPr>
                          <a:solidFill>
                            <a:srgbClr val="FFFFFF"/>
                          </a:solidFill>
                        </a:rPr>
                        <a:t>Lobster Rolls</a:t>
                      </a:r>
                    </a:p>
                  </a:txBody>
                  <a:tcPr marL="45720" marR="45720" marT="45720" marB="45720" anchor="t" anchorCtr="0" horzOverflow="overflow"/>
                </a:tc>
              </a:tr>
              <a:tr h="3240464">
                <a:tc>
                  <a:txBody>
                    <a:bodyPr/>
                    <a:lstStyle/>
                    <a:p>
                      <a:pPr algn="l">
                        <a:defRPr sz="1800"/>
                      </a:pPr>
                    </a:p>
                  </a:txBody>
                  <a:tcPr marL="45720" marR="45720" marT="45720" marB="45720" anchor="t" anchorCtr="0" horzOverflow="overflow"/>
                </a:tc>
                <a:tc>
                  <a:txBody>
                    <a:bodyPr/>
                    <a:lstStyle/>
                    <a:p>
                      <a:pPr algn="l">
                        <a:defRPr sz="1800"/>
                      </a:pPr>
                    </a:p>
                  </a:txBody>
                  <a:tcPr marL="45720" marR="45720" marT="45720" marB="45720" anchor="t" anchorCtr="0" horzOverflow="overflow"/>
                </a:tc>
              </a:tr>
              <a:tr h="670181">
                <a:tc>
                  <a:txBody>
                    <a:bodyPr/>
                    <a:lstStyle/>
                    <a:p>
                      <a:pPr algn="l">
                        <a:defRPr sz="1800"/>
                      </a:pPr>
                      <a:r>
                        <a:t>11</a:t>
                      </a:r>
                    </a:p>
                  </a:txBody>
                  <a:tcPr marL="45720" marR="45720" marT="45720" marB="45720" anchor="t" anchorCtr="0" horzOverflow="overflow"/>
                </a:tc>
                <a:tc>
                  <a:txBody>
                    <a:bodyPr/>
                    <a:lstStyle/>
                    <a:p>
                      <a:pPr algn="l">
                        <a:defRPr sz="1800"/>
                      </a:pPr>
                      <a:r>
                        <a:t>10</a:t>
                      </a:r>
                    </a:p>
                  </a:txBody>
                  <a:tcPr marL="45720" marR="45720" marT="45720" marB="45720" anchor="t" anchorCtr="0" horzOverflow="overflow"/>
                </a:tc>
              </a:tr>
            </a:tbl>
          </a:graphicData>
        </a:graphic>
      </p:graphicFrame>
      <p:pic>
        <p:nvPicPr>
          <p:cNvPr id="425" name="Picture 7" descr="Picture 7"/>
          <p:cNvPicPr>
            <a:picLocks noChangeAspect="1"/>
          </p:cNvPicPr>
          <p:nvPr/>
        </p:nvPicPr>
        <p:blipFill>
          <a:blip r:embed="rId2">
            <a:extLst/>
          </a:blip>
          <a:stretch>
            <a:fillRect/>
          </a:stretch>
        </p:blipFill>
        <p:spPr>
          <a:xfrm>
            <a:off x="6244945" y="5389483"/>
            <a:ext cx="1149769" cy="494483"/>
          </a:xfrm>
          <a:prstGeom prst="rect">
            <a:avLst/>
          </a:prstGeom>
          <a:ln w="12700">
            <a:miter lim="400000"/>
          </a:ln>
        </p:spPr>
      </p:pic>
      <p:pic>
        <p:nvPicPr>
          <p:cNvPr id="426" name="Picture 8" descr="Picture 8"/>
          <p:cNvPicPr>
            <a:picLocks noChangeAspect="1"/>
          </p:cNvPicPr>
          <p:nvPr/>
        </p:nvPicPr>
        <p:blipFill>
          <a:blip r:embed="rId2">
            <a:extLst/>
          </a:blip>
          <a:stretch>
            <a:fillRect/>
          </a:stretch>
        </p:blipFill>
        <p:spPr>
          <a:xfrm>
            <a:off x="6249370" y="5171328"/>
            <a:ext cx="1149769" cy="494483"/>
          </a:xfrm>
          <a:prstGeom prst="rect">
            <a:avLst/>
          </a:prstGeom>
          <a:ln w="12700">
            <a:miter lim="400000"/>
          </a:ln>
        </p:spPr>
      </p:pic>
      <p:pic>
        <p:nvPicPr>
          <p:cNvPr id="427" name="Picture 9" descr="Picture 9"/>
          <p:cNvPicPr>
            <a:picLocks noChangeAspect="1"/>
          </p:cNvPicPr>
          <p:nvPr/>
        </p:nvPicPr>
        <p:blipFill>
          <a:blip r:embed="rId2">
            <a:extLst/>
          </a:blip>
          <a:stretch>
            <a:fillRect/>
          </a:stretch>
        </p:blipFill>
        <p:spPr>
          <a:xfrm>
            <a:off x="6244945" y="4953174"/>
            <a:ext cx="1149769" cy="494482"/>
          </a:xfrm>
          <a:prstGeom prst="rect">
            <a:avLst/>
          </a:prstGeom>
          <a:ln w="12700">
            <a:miter lim="400000"/>
          </a:ln>
        </p:spPr>
      </p:pic>
      <p:pic>
        <p:nvPicPr>
          <p:cNvPr id="428" name="Picture 10" descr="Picture 10"/>
          <p:cNvPicPr>
            <a:picLocks noChangeAspect="1"/>
          </p:cNvPicPr>
          <p:nvPr/>
        </p:nvPicPr>
        <p:blipFill>
          <a:blip r:embed="rId2">
            <a:extLst/>
          </a:blip>
          <a:stretch>
            <a:fillRect/>
          </a:stretch>
        </p:blipFill>
        <p:spPr>
          <a:xfrm>
            <a:off x="6249370" y="4735019"/>
            <a:ext cx="1149769" cy="494483"/>
          </a:xfrm>
          <a:prstGeom prst="rect">
            <a:avLst/>
          </a:prstGeom>
          <a:ln w="12700">
            <a:miter lim="400000"/>
          </a:ln>
        </p:spPr>
      </p:pic>
      <p:pic>
        <p:nvPicPr>
          <p:cNvPr id="429" name="Picture 11" descr="Picture 11"/>
          <p:cNvPicPr>
            <a:picLocks noChangeAspect="1"/>
          </p:cNvPicPr>
          <p:nvPr/>
        </p:nvPicPr>
        <p:blipFill>
          <a:blip r:embed="rId2">
            <a:extLst/>
          </a:blip>
          <a:stretch>
            <a:fillRect/>
          </a:stretch>
        </p:blipFill>
        <p:spPr>
          <a:xfrm>
            <a:off x="6253795" y="4515763"/>
            <a:ext cx="1149769" cy="494483"/>
          </a:xfrm>
          <a:prstGeom prst="rect">
            <a:avLst/>
          </a:prstGeom>
          <a:ln w="12700">
            <a:miter lim="400000"/>
          </a:ln>
        </p:spPr>
      </p:pic>
      <p:pic>
        <p:nvPicPr>
          <p:cNvPr id="430" name="Picture 12" descr="Picture 12"/>
          <p:cNvPicPr>
            <a:picLocks noChangeAspect="1"/>
          </p:cNvPicPr>
          <p:nvPr/>
        </p:nvPicPr>
        <p:blipFill>
          <a:blip r:embed="rId2">
            <a:extLst/>
          </a:blip>
          <a:stretch>
            <a:fillRect/>
          </a:stretch>
        </p:blipFill>
        <p:spPr>
          <a:xfrm>
            <a:off x="6244945" y="4285865"/>
            <a:ext cx="1149769" cy="494483"/>
          </a:xfrm>
          <a:prstGeom prst="rect">
            <a:avLst/>
          </a:prstGeom>
          <a:ln w="12700">
            <a:miter lim="400000"/>
          </a:ln>
        </p:spPr>
      </p:pic>
      <p:pic>
        <p:nvPicPr>
          <p:cNvPr id="431" name="Picture 13" descr="Picture 13"/>
          <p:cNvPicPr>
            <a:picLocks noChangeAspect="1"/>
          </p:cNvPicPr>
          <p:nvPr/>
        </p:nvPicPr>
        <p:blipFill>
          <a:blip r:embed="rId2">
            <a:extLst/>
          </a:blip>
          <a:stretch>
            <a:fillRect/>
          </a:stretch>
        </p:blipFill>
        <p:spPr>
          <a:xfrm>
            <a:off x="6251583" y="4088457"/>
            <a:ext cx="1149769" cy="494483"/>
          </a:xfrm>
          <a:prstGeom prst="rect">
            <a:avLst/>
          </a:prstGeom>
          <a:ln w="12700">
            <a:miter lim="400000"/>
          </a:ln>
        </p:spPr>
      </p:pic>
      <p:pic>
        <p:nvPicPr>
          <p:cNvPr id="432" name="Picture 14" descr="Picture 14"/>
          <p:cNvPicPr>
            <a:picLocks noChangeAspect="1"/>
          </p:cNvPicPr>
          <p:nvPr/>
        </p:nvPicPr>
        <p:blipFill>
          <a:blip r:embed="rId2">
            <a:extLst/>
          </a:blip>
          <a:stretch>
            <a:fillRect/>
          </a:stretch>
        </p:blipFill>
        <p:spPr>
          <a:xfrm>
            <a:off x="6238306" y="3887458"/>
            <a:ext cx="1149769" cy="494483"/>
          </a:xfrm>
          <a:prstGeom prst="rect">
            <a:avLst/>
          </a:prstGeom>
          <a:ln w="12700">
            <a:miter lim="400000"/>
          </a:ln>
        </p:spPr>
      </p:pic>
      <p:pic>
        <p:nvPicPr>
          <p:cNvPr id="433" name="Picture 15" descr="Picture 15"/>
          <p:cNvPicPr>
            <a:picLocks noChangeAspect="1"/>
          </p:cNvPicPr>
          <p:nvPr/>
        </p:nvPicPr>
        <p:blipFill>
          <a:blip r:embed="rId2">
            <a:extLst/>
          </a:blip>
          <a:stretch>
            <a:fillRect/>
          </a:stretch>
        </p:blipFill>
        <p:spPr>
          <a:xfrm>
            <a:off x="6225030" y="3628738"/>
            <a:ext cx="1149769" cy="494483"/>
          </a:xfrm>
          <a:prstGeom prst="rect">
            <a:avLst/>
          </a:prstGeom>
          <a:ln w="12700">
            <a:miter lim="400000"/>
          </a:ln>
        </p:spPr>
      </p:pic>
      <p:pic>
        <p:nvPicPr>
          <p:cNvPr id="434" name="Picture 16" descr="Picture 16"/>
          <p:cNvPicPr>
            <a:picLocks noChangeAspect="1"/>
          </p:cNvPicPr>
          <p:nvPr/>
        </p:nvPicPr>
        <p:blipFill>
          <a:blip r:embed="rId2">
            <a:extLst/>
          </a:blip>
          <a:stretch>
            <a:fillRect/>
          </a:stretch>
        </p:blipFill>
        <p:spPr>
          <a:xfrm>
            <a:off x="6225030" y="3384317"/>
            <a:ext cx="1149769" cy="494483"/>
          </a:xfrm>
          <a:prstGeom prst="rect">
            <a:avLst/>
          </a:prstGeom>
          <a:ln w="12700">
            <a:miter lim="400000"/>
          </a:ln>
        </p:spPr>
      </p:pic>
      <p:pic>
        <p:nvPicPr>
          <p:cNvPr id="435" name="Picture 51" descr="Picture 51"/>
          <p:cNvPicPr>
            <a:picLocks noChangeAspect="1"/>
          </p:cNvPicPr>
          <p:nvPr/>
        </p:nvPicPr>
        <p:blipFill>
          <a:blip r:embed="rId3">
            <a:extLst/>
          </a:blip>
          <a:stretch>
            <a:fillRect/>
          </a:stretch>
        </p:blipFill>
        <p:spPr>
          <a:xfrm>
            <a:off x="4596996" y="5274759"/>
            <a:ext cx="1465177" cy="569958"/>
          </a:xfrm>
          <a:prstGeom prst="rect">
            <a:avLst/>
          </a:prstGeom>
          <a:ln w="12700">
            <a:miter lim="400000"/>
          </a:ln>
        </p:spPr>
      </p:pic>
      <p:pic>
        <p:nvPicPr>
          <p:cNvPr id="436" name="Picture 52" descr="Picture 52"/>
          <p:cNvPicPr>
            <a:picLocks noChangeAspect="1"/>
          </p:cNvPicPr>
          <p:nvPr/>
        </p:nvPicPr>
        <p:blipFill>
          <a:blip r:embed="rId3">
            <a:extLst/>
          </a:blip>
          <a:stretch>
            <a:fillRect/>
          </a:stretch>
        </p:blipFill>
        <p:spPr>
          <a:xfrm>
            <a:off x="4606209" y="5095854"/>
            <a:ext cx="1465177" cy="569958"/>
          </a:xfrm>
          <a:prstGeom prst="rect">
            <a:avLst/>
          </a:prstGeom>
          <a:ln w="12700">
            <a:miter lim="400000"/>
          </a:ln>
        </p:spPr>
      </p:pic>
      <p:pic>
        <p:nvPicPr>
          <p:cNvPr id="437" name="Picture 53" descr="Picture 53"/>
          <p:cNvPicPr>
            <a:picLocks noChangeAspect="1"/>
          </p:cNvPicPr>
          <p:nvPr/>
        </p:nvPicPr>
        <p:blipFill>
          <a:blip r:embed="rId3">
            <a:extLst/>
          </a:blip>
          <a:stretch>
            <a:fillRect/>
          </a:stretch>
        </p:blipFill>
        <p:spPr>
          <a:xfrm>
            <a:off x="4584334" y="4899924"/>
            <a:ext cx="1465177" cy="569958"/>
          </a:xfrm>
          <a:prstGeom prst="rect">
            <a:avLst/>
          </a:prstGeom>
          <a:ln w="12700">
            <a:miter lim="400000"/>
          </a:ln>
        </p:spPr>
      </p:pic>
      <p:pic>
        <p:nvPicPr>
          <p:cNvPr id="438" name="Picture 54" descr="Picture 54"/>
          <p:cNvPicPr>
            <a:picLocks noChangeAspect="1"/>
          </p:cNvPicPr>
          <p:nvPr/>
        </p:nvPicPr>
        <p:blipFill>
          <a:blip r:embed="rId3">
            <a:extLst/>
          </a:blip>
          <a:stretch>
            <a:fillRect/>
          </a:stretch>
        </p:blipFill>
        <p:spPr>
          <a:xfrm>
            <a:off x="4590972" y="4660408"/>
            <a:ext cx="1465177" cy="569958"/>
          </a:xfrm>
          <a:prstGeom prst="rect">
            <a:avLst/>
          </a:prstGeom>
          <a:ln w="12700">
            <a:miter lim="400000"/>
          </a:ln>
        </p:spPr>
      </p:pic>
      <p:pic>
        <p:nvPicPr>
          <p:cNvPr id="439" name="Picture 55" descr="Picture 55"/>
          <p:cNvPicPr>
            <a:picLocks noChangeAspect="1"/>
          </p:cNvPicPr>
          <p:nvPr/>
        </p:nvPicPr>
        <p:blipFill>
          <a:blip r:embed="rId3">
            <a:extLst/>
          </a:blip>
          <a:stretch>
            <a:fillRect/>
          </a:stretch>
        </p:blipFill>
        <p:spPr>
          <a:xfrm>
            <a:off x="4575483" y="4473395"/>
            <a:ext cx="1465177" cy="569958"/>
          </a:xfrm>
          <a:prstGeom prst="rect">
            <a:avLst/>
          </a:prstGeom>
          <a:ln w="12700">
            <a:miter lim="400000"/>
          </a:ln>
        </p:spPr>
      </p:pic>
      <p:pic>
        <p:nvPicPr>
          <p:cNvPr id="440" name="Picture 56" descr="Picture 56"/>
          <p:cNvPicPr>
            <a:picLocks noChangeAspect="1"/>
          </p:cNvPicPr>
          <p:nvPr/>
        </p:nvPicPr>
        <p:blipFill>
          <a:blip r:embed="rId3">
            <a:extLst/>
          </a:blip>
          <a:stretch>
            <a:fillRect/>
          </a:stretch>
        </p:blipFill>
        <p:spPr>
          <a:xfrm>
            <a:off x="4597327" y="4241989"/>
            <a:ext cx="1465177" cy="569958"/>
          </a:xfrm>
          <a:prstGeom prst="rect">
            <a:avLst/>
          </a:prstGeom>
          <a:ln w="12700">
            <a:miter lim="400000"/>
          </a:ln>
        </p:spPr>
      </p:pic>
      <p:pic>
        <p:nvPicPr>
          <p:cNvPr id="441" name="Picture 57" descr="Picture 57"/>
          <p:cNvPicPr>
            <a:picLocks noChangeAspect="1"/>
          </p:cNvPicPr>
          <p:nvPr/>
        </p:nvPicPr>
        <p:blipFill>
          <a:blip r:embed="rId3">
            <a:extLst/>
          </a:blip>
          <a:stretch>
            <a:fillRect/>
          </a:stretch>
        </p:blipFill>
        <p:spPr>
          <a:xfrm>
            <a:off x="4593282" y="4014218"/>
            <a:ext cx="1465177" cy="569958"/>
          </a:xfrm>
          <a:prstGeom prst="rect">
            <a:avLst/>
          </a:prstGeom>
          <a:ln w="12700">
            <a:miter lim="400000"/>
          </a:ln>
        </p:spPr>
      </p:pic>
      <p:pic>
        <p:nvPicPr>
          <p:cNvPr id="442" name="Picture 58" descr="Picture 58"/>
          <p:cNvPicPr>
            <a:picLocks noChangeAspect="1"/>
          </p:cNvPicPr>
          <p:nvPr/>
        </p:nvPicPr>
        <p:blipFill>
          <a:blip r:embed="rId3">
            <a:extLst/>
          </a:blip>
          <a:stretch>
            <a:fillRect/>
          </a:stretch>
        </p:blipFill>
        <p:spPr>
          <a:xfrm>
            <a:off x="4612371" y="3815057"/>
            <a:ext cx="1465177" cy="569958"/>
          </a:xfrm>
          <a:prstGeom prst="rect">
            <a:avLst/>
          </a:prstGeom>
          <a:ln w="12700">
            <a:miter lim="400000"/>
          </a:ln>
        </p:spPr>
      </p:pic>
      <p:pic>
        <p:nvPicPr>
          <p:cNvPr id="443" name="Picture 59" descr="Picture 59"/>
          <p:cNvPicPr>
            <a:picLocks noChangeAspect="1"/>
          </p:cNvPicPr>
          <p:nvPr/>
        </p:nvPicPr>
        <p:blipFill>
          <a:blip r:embed="rId3">
            <a:extLst/>
          </a:blip>
          <a:stretch>
            <a:fillRect/>
          </a:stretch>
        </p:blipFill>
        <p:spPr>
          <a:xfrm>
            <a:off x="4597327" y="3564742"/>
            <a:ext cx="1465177" cy="569958"/>
          </a:xfrm>
          <a:prstGeom prst="rect">
            <a:avLst/>
          </a:prstGeom>
          <a:ln w="12700">
            <a:miter lim="400000"/>
          </a:ln>
        </p:spPr>
      </p:pic>
      <p:pic>
        <p:nvPicPr>
          <p:cNvPr id="444" name="Picture 60" descr="Picture 60"/>
          <p:cNvPicPr>
            <a:picLocks noChangeAspect="1"/>
          </p:cNvPicPr>
          <p:nvPr/>
        </p:nvPicPr>
        <p:blipFill>
          <a:blip r:embed="rId3">
            <a:extLst/>
          </a:blip>
          <a:stretch>
            <a:fillRect/>
          </a:stretch>
        </p:blipFill>
        <p:spPr>
          <a:xfrm>
            <a:off x="4596922" y="3354677"/>
            <a:ext cx="1465177" cy="569958"/>
          </a:xfrm>
          <a:prstGeom prst="rect">
            <a:avLst/>
          </a:prstGeom>
          <a:ln w="12700">
            <a:miter lim="400000"/>
          </a:ln>
        </p:spPr>
      </p:pic>
      <p:pic>
        <p:nvPicPr>
          <p:cNvPr id="445" name="Picture 61" descr="Picture 61"/>
          <p:cNvPicPr>
            <a:picLocks noChangeAspect="1"/>
          </p:cNvPicPr>
          <p:nvPr/>
        </p:nvPicPr>
        <p:blipFill>
          <a:blip r:embed="rId3">
            <a:extLst/>
          </a:blip>
          <a:stretch>
            <a:fillRect/>
          </a:stretch>
        </p:blipFill>
        <p:spPr>
          <a:xfrm>
            <a:off x="4612371" y="3139221"/>
            <a:ext cx="1465177" cy="5699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Title 1"/>
          <p:cNvSpPr txBox="1"/>
          <p:nvPr>
            <p:ph type="title"/>
          </p:nvPr>
        </p:nvSpPr>
        <p:spPr>
          <a:xfrm>
            <a:off x="1630623" y="373022"/>
            <a:ext cx="8930749" cy="936489"/>
          </a:xfrm>
          <a:prstGeom prst="rect">
            <a:avLst/>
          </a:prstGeom>
        </p:spPr>
        <p:txBody>
          <a:bodyPr anchor="t"/>
          <a:lstStyle>
            <a:lvl1pPr algn="l">
              <a:defRPr sz="2800"/>
            </a:lvl1pPr>
          </a:lstStyle>
          <a:p>
            <a:pPr/>
            <a:r>
              <a:t>Sources</a:t>
            </a:r>
          </a:p>
        </p:txBody>
      </p:sp>
      <p:graphicFrame>
        <p:nvGraphicFramePr>
          <p:cNvPr id="448" name="Table 4"/>
          <p:cNvGraphicFramePr/>
          <p:nvPr/>
        </p:nvGraphicFramePr>
        <p:xfrm>
          <a:off x="1630623" y="1015229"/>
          <a:ext cx="9905595" cy="482092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952797"/>
                <a:gridCol w="4952797"/>
              </a:tblGrid>
              <a:tr h="370840">
                <a:tc>
                  <a:txBody>
                    <a:bodyPr/>
                    <a:lstStyle/>
                    <a:p>
                      <a:pPr algn="l">
                        <a:defRPr sz="1800"/>
                      </a:pPr>
                      <a:r>
                        <a:rPr sz="1200">
                          <a:latin typeface="Calibri"/>
                          <a:ea typeface="Calibri"/>
                          <a:cs typeface="Calibri"/>
                          <a:sym typeface="Calibri"/>
                        </a:rPr>
                        <a:t>(2021). Geeme. https://geeme.now.sh/</a:t>
                      </a:r>
                    </a:p>
                  </a:txBody>
                  <a:tcPr marL="45720" marR="45720" marT="45720" marB="45720" anchor="b"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800"/>
                      </a:pPr>
                      <a:r>
                        <a:rPr sz="1200">
                          <a:latin typeface="Calibri"/>
                          <a:ea typeface="Calibri"/>
                          <a:cs typeface="Calibri"/>
                          <a:sym typeface="Calibri"/>
                        </a:rPr>
                        <a:t>(2021). vecteezy. https://www.vecteezy.com/free-vector/sandwich</a:t>
                      </a:r>
                    </a:p>
                  </a:txBody>
                  <a:tcPr marL="45720" marR="45720" marT="45720" marB="45720" anchor="b"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370840">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200">
                          <a:latin typeface="Calibri"/>
                          <a:ea typeface="Calibri"/>
                          <a:cs typeface="Calibri"/>
                          <a:sym typeface="Calibri"/>
                        </a:defRPr>
                      </a:pP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Title 1"/>
          <p:cNvSpPr txBox="1"/>
          <p:nvPr>
            <p:ph type="ctrTitle"/>
          </p:nvPr>
        </p:nvSpPr>
        <p:spPr>
          <a:xfrm>
            <a:off x="5287616" y="346398"/>
            <a:ext cx="6559964" cy="2616201"/>
          </a:xfrm>
          <a:prstGeom prst="rect">
            <a:avLst/>
          </a:prstGeom>
        </p:spPr>
        <p:txBody>
          <a:bodyPr/>
          <a:lstStyle/>
          <a:p>
            <a:pPr/>
            <a:r>
              <a:t>An Electric Craving</a:t>
            </a:r>
          </a:p>
        </p:txBody>
      </p:sp>
      <p:sp>
        <p:nvSpPr>
          <p:cNvPr id="451" name="Subtitle 2"/>
          <p:cNvSpPr txBox="1"/>
          <p:nvPr>
            <p:ph type="subTitle" sz="quarter" idx="1"/>
          </p:nvPr>
        </p:nvSpPr>
        <p:spPr>
          <a:xfrm>
            <a:off x="3023219" y="3234268"/>
            <a:ext cx="7602540" cy="946794"/>
          </a:xfrm>
          <a:prstGeom prst="rect">
            <a:avLst/>
          </a:prstGeom>
        </p:spPr>
        <p:txBody>
          <a:bodyPr/>
          <a:lstStyle/>
          <a:p>
            <a:pPr/>
            <a:r>
              <a:t>UCSD Data Science and Programming Bootcamp</a:t>
            </a:r>
          </a:p>
          <a:p>
            <a:pPr/>
            <a:r>
              <a:t>Project One</a:t>
            </a:r>
          </a:p>
        </p:txBody>
      </p:sp>
      <p:sp>
        <p:nvSpPr>
          <p:cNvPr id="452" name="Subtitle 2"/>
          <p:cNvSpPr txBox="1"/>
          <p:nvPr/>
        </p:nvSpPr>
        <p:spPr>
          <a:xfrm>
            <a:off x="8942596" y="4228181"/>
            <a:ext cx="1683163"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600"/>
              </a:spcBef>
              <a:defRPr sz="1400"/>
            </a:pPr>
            <a:r>
              <a:t>Jacob Zacarias</a:t>
            </a:r>
            <a:endParaRPr sz="2100"/>
          </a:p>
          <a:p>
            <a:pPr algn="r">
              <a:spcBef>
                <a:spcPts val="600"/>
              </a:spcBef>
              <a:defRPr sz="1400"/>
            </a:pPr>
            <a:r>
              <a:t>Sanabu Washizuka</a:t>
            </a:r>
            <a:endParaRPr sz="2100"/>
          </a:p>
          <a:p>
            <a:pPr algn="r">
              <a:spcBef>
                <a:spcPts val="600"/>
              </a:spcBef>
              <a:defRPr sz="1400"/>
            </a:pPr>
            <a:r>
              <a:t>Tanlin Hung</a:t>
            </a:r>
            <a:endParaRPr sz="2100"/>
          </a:p>
          <a:p>
            <a:pPr algn="r">
              <a:spcBef>
                <a:spcPts val="600"/>
              </a:spcBef>
              <a:defRPr sz="1400"/>
            </a:pPr>
            <a:r>
              <a:t>Walaa Alani</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Title 1"/>
          <p:cNvSpPr txBox="1"/>
          <p:nvPr>
            <p:ph type="title"/>
          </p:nvPr>
        </p:nvSpPr>
        <p:spPr>
          <a:xfrm>
            <a:off x="1630623" y="373022"/>
            <a:ext cx="8930749" cy="936489"/>
          </a:xfrm>
          <a:prstGeom prst="rect">
            <a:avLst/>
          </a:prstGeom>
        </p:spPr>
        <p:txBody>
          <a:bodyPr anchor="t"/>
          <a:lstStyle>
            <a:lvl1pPr algn="l">
              <a:defRPr sz="2800"/>
            </a:lvl1pPr>
          </a:lstStyle>
          <a:p>
            <a:pPr/>
            <a:r>
              <a:t>Topic Slide</a:t>
            </a:r>
          </a:p>
        </p:txBody>
      </p:sp>
      <p:sp>
        <p:nvSpPr>
          <p:cNvPr id="455" name="Text Placeholder 2"/>
          <p:cNvSpPr txBox="1"/>
          <p:nvPr>
            <p:ph type="body" sz="half" idx="1"/>
          </p:nvPr>
        </p:nvSpPr>
        <p:spPr>
          <a:xfrm>
            <a:off x="1630623" y="2348089"/>
            <a:ext cx="8930749" cy="3200401"/>
          </a:xfrm>
          <a:prstGeom prst="rect">
            <a:avLst/>
          </a:prstGeom>
        </p:spPr>
        <p:txBody>
          <a:bodyPr anchor="ctr"/>
          <a:lstStyle>
            <a:lvl1pPr marL="342900" indent="-342900" algn="l">
              <a:buClr>
                <a:srgbClr val="B96C11"/>
              </a:buClr>
              <a:buSzPct val="145000"/>
              <a:buFont typeface="Arial"/>
              <a:buChar char="•"/>
            </a:lvl1pPr>
          </a:lstStyle>
          <a:p>
            <a:pPr/>
            <a:r>
              <a:t>CONTENT HERE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Content Placeholder 4" descr="Content Placeholder 4"/>
          <p:cNvPicPr>
            <a:picLocks noChangeAspect="1"/>
          </p:cNvPicPr>
          <p:nvPr/>
        </p:nvPicPr>
        <p:blipFill>
          <a:blip r:embed="rId2">
            <a:extLst/>
          </a:blip>
          <a:stretch>
            <a:fillRect/>
          </a:stretch>
        </p:blipFill>
        <p:spPr>
          <a:xfrm>
            <a:off x="2031332" y="685800"/>
            <a:ext cx="3667002" cy="2547497"/>
          </a:xfrm>
          <a:prstGeom prst="rect">
            <a:avLst/>
          </a:prstGeom>
          <a:ln w="12700">
            <a:miter lim="400000"/>
          </a:ln>
        </p:spPr>
      </p:pic>
      <p:pic>
        <p:nvPicPr>
          <p:cNvPr id="206" name="Picture 6" descr="Picture 6"/>
          <p:cNvPicPr>
            <a:picLocks noChangeAspect="1"/>
          </p:cNvPicPr>
          <p:nvPr/>
        </p:nvPicPr>
        <p:blipFill>
          <a:blip r:embed="rId3">
            <a:extLst/>
          </a:blip>
          <a:stretch>
            <a:fillRect/>
          </a:stretch>
        </p:blipFill>
        <p:spPr>
          <a:xfrm>
            <a:off x="6493666" y="1385707"/>
            <a:ext cx="5267425" cy="2502831"/>
          </a:xfrm>
          <a:prstGeom prst="rect">
            <a:avLst/>
          </a:prstGeom>
          <a:ln w="12700">
            <a:miter lim="400000"/>
          </a:ln>
        </p:spPr>
      </p:pic>
      <p:sp>
        <p:nvSpPr>
          <p:cNvPr id="207" name="TextBox 7"/>
          <p:cNvSpPr txBox="1"/>
          <p:nvPr/>
        </p:nvSpPr>
        <p:spPr>
          <a:xfrm>
            <a:off x="9791700" y="3479800"/>
            <a:ext cx="1914525"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Open Charge Map</a:t>
            </a:r>
          </a:p>
        </p:txBody>
      </p:sp>
      <p:sp>
        <p:nvSpPr>
          <p:cNvPr id="208" name="TextBox 8"/>
          <p:cNvSpPr txBox="1"/>
          <p:nvPr/>
        </p:nvSpPr>
        <p:spPr>
          <a:xfrm>
            <a:off x="4250533" y="2850939"/>
            <a:ext cx="1435101"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Google Map </a:t>
            </a:r>
          </a:p>
        </p:txBody>
      </p:sp>
      <p:pic>
        <p:nvPicPr>
          <p:cNvPr id="209" name="Picture 10" descr="Picture 10"/>
          <p:cNvPicPr>
            <a:picLocks noChangeAspect="1"/>
          </p:cNvPicPr>
          <p:nvPr/>
        </p:nvPicPr>
        <p:blipFill>
          <a:blip r:embed="rId4">
            <a:extLst/>
          </a:blip>
          <a:stretch>
            <a:fillRect/>
          </a:stretch>
        </p:blipFill>
        <p:spPr>
          <a:xfrm>
            <a:off x="2159000" y="4045160"/>
            <a:ext cx="4889500" cy="2127040"/>
          </a:xfrm>
          <a:prstGeom prst="rect">
            <a:avLst/>
          </a:prstGeom>
          <a:ln w="12700">
            <a:miter lim="400000"/>
          </a:ln>
        </p:spPr>
      </p:pic>
      <p:sp>
        <p:nvSpPr>
          <p:cNvPr id="210" name="TextBox 11"/>
          <p:cNvSpPr txBox="1"/>
          <p:nvPr/>
        </p:nvSpPr>
        <p:spPr>
          <a:xfrm>
            <a:off x="5791200" y="5764767"/>
            <a:ext cx="1235868"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PlugShare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Title 1"/>
          <p:cNvSpPr txBox="1"/>
          <p:nvPr>
            <p:ph type="title"/>
          </p:nvPr>
        </p:nvSpPr>
        <p:spPr>
          <a:xfrm>
            <a:off x="1577074" y="162339"/>
            <a:ext cx="10018715" cy="559905"/>
          </a:xfrm>
          <a:prstGeom prst="rect">
            <a:avLst/>
          </a:prstGeom>
        </p:spPr>
        <p:txBody>
          <a:bodyPr/>
          <a:lstStyle>
            <a:lvl1pPr algn="l">
              <a:defRPr sz="2400"/>
            </a:lvl1pPr>
          </a:lstStyle>
          <a:p>
            <a:pPr/>
            <a:r>
              <a:t>Subtitle</a:t>
            </a:r>
          </a:p>
        </p:txBody>
      </p:sp>
      <p:sp>
        <p:nvSpPr>
          <p:cNvPr id="458" name="Content Placeholder 2"/>
          <p:cNvSpPr txBox="1"/>
          <p:nvPr>
            <p:ph type="body" idx="1"/>
          </p:nvPr>
        </p:nvSpPr>
        <p:spPr>
          <a:xfrm>
            <a:off x="1577074" y="1162876"/>
            <a:ext cx="10018715" cy="4456047"/>
          </a:xfrm>
          <a:prstGeom prst="rect">
            <a:avLst/>
          </a:prstGeom>
        </p:spPr>
        <p:txBody>
          <a:bodyPr/>
          <a:lstStyle/>
          <a:p>
            <a:pPr/>
            <a:r>
              <a:t>CONTENT HERE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Content Placeholder 2"/>
          <p:cNvSpPr txBox="1"/>
          <p:nvPr>
            <p:ph type="body" sz="half" idx="1"/>
          </p:nvPr>
        </p:nvSpPr>
        <p:spPr>
          <a:xfrm>
            <a:off x="1484309" y="2666999"/>
            <a:ext cx="10018715" cy="3124201"/>
          </a:xfrm>
          <a:prstGeom prst="rect">
            <a:avLst/>
          </a:prstGeom>
        </p:spPr>
        <p:txBody>
          <a:bodyPr/>
          <a:lstStyle/>
          <a:p>
            <a:pPr marL="214312" indent="-214312" defTabSz="342900">
              <a:spcBef>
                <a:spcPts val="400"/>
              </a:spcBef>
              <a:defRPr sz="1800"/>
            </a:pPr>
            <a:r>
              <a:t>Q2. Out of both categories (EVs and gas-powered cars) which make and model is the most cost-effective for their fuel?</a:t>
            </a:r>
          </a:p>
          <a:p>
            <a:pPr lvl="1" marL="557212" indent="-214312" defTabSz="342900">
              <a:spcBef>
                <a:spcPts val="400"/>
              </a:spcBef>
              <a:defRPr sz="1500"/>
            </a:pPr>
            <a:r>
              <a:t>For Gas powered vehicles the Toyota Camry and the Honda Civic get amazing miles per gallon for an aiming price that usually goes from 20k to 25k. As for the EV’s Americas two favorite EV’s are the Nissan Leaf and the Tesla Model 3 as they are both affordable and get great mileage for being an electric vehicle. </a:t>
            </a:r>
          </a:p>
          <a:p>
            <a:pPr marL="214312" indent="-214312" defTabSz="342900">
              <a:spcBef>
                <a:spcPts val="400"/>
              </a:spcBef>
              <a:defRPr sz="1800"/>
            </a:pPr>
            <a:r>
              <a:t>Q3. Will EVs really pay themselves off?</a:t>
            </a:r>
          </a:p>
          <a:p>
            <a:pPr lvl="1" marL="557212" indent="-214312" defTabSz="342900">
              <a:spcBef>
                <a:spcPts val="400"/>
              </a:spcBef>
              <a:defRPr sz="1500"/>
            </a:pPr>
            <a:r>
              <a:t>Compared to most cars the Tesla model 3 and the Nissan Leaf can easily pay themselves off in a 10 year span. When it comes to the Sedan Toyota Camry the top sold EV the Tesla Model 3 falls short in the top states like Wyoming and California. This is due to the 13k difference in pricing of the two cars as it will take more than 10 years to get the payoff in just the top states.</a:t>
            </a:r>
          </a:p>
          <a:p>
            <a:pPr lvl="1" marL="557212" indent="-214312" defTabSz="342900">
              <a:spcBef>
                <a:spcPts val="400"/>
              </a:spcBef>
              <a:defRPr sz="1500"/>
            </a:pPr>
            <a:r>
              <a:t>As for the bottom 3 states your car wont last long enough to get the pay out.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xfrm>
            <a:off x="1577074" y="162339"/>
            <a:ext cx="10018715" cy="559905"/>
          </a:xfrm>
          <a:prstGeom prst="rect">
            <a:avLst/>
          </a:prstGeom>
        </p:spPr>
        <p:txBody>
          <a:bodyPr/>
          <a:lstStyle/>
          <a:p>
            <a:pPr algn="l">
              <a:defRPr sz="2400">
                <a:latin typeface="Calibri"/>
                <a:ea typeface="Calibri"/>
                <a:cs typeface="Calibri"/>
                <a:sym typeface="Calibri"/>
              </a:defRPr>
            </a:pPr>
            <a:r>
              <a:t>Brief </a:t>
            </a:r>
            <a:r>
              <a:rPr>
                <a:latin typeface="+mj-lt"/>
                <a:ea typeface="+mj-ea"/>
                <a:cs typeface="+mj-cs"/>
                <a:sym typeface="Corbel"/>
              </a:rPr>
              <a:t>Summary</a:t>
            </a:r>
            <a:r>
              <a:t> of findings</a:t>
            </a:r>
          </a:p>
        </p:txBody>
      </p:sp>
      <p:sp>
        <p:nvSpPr>
          <p:cNvPr id="215" name="Content Placeholder 2"/>
          <p:cNvSpPr txBox="1"/>
          <p:nvPr>
            <p:ph type="body" idx="1"/>
          </p:nvPr>
        </p:nvSpPr>
        <p:spPr>
          <a:xfrm>
            <a:off x="1577074" y="1249919"/>
            <a:ext cx="10018715" cy="4358161"/>
          </a:xfrm>
          <a:prstGeom prst="rect">
            <a:avLst/>
          </a:prstGeom>
        </p:spPr>
        <p:txBody>
          <a:bodyPr/>
          <a:lstStyle/>
          <a:p>
            <a:pPr/>
            <a:r>
              <a:t>Q4. What factors might hint that a city has a lot of charging stations?</a:t>
            </a:r>
          </a:p>
          <a:p>
            <a:pPr lvl="1" marL="742950" indent="-285750">
              <a:defRPr sz="2000"/>
            </a:pPr>
            <a:r>
              <a:t>Most all of the observed factors, including population density and gas prices, did not show a significant correlation between those factors and the number of charging stations available in the city. (except for maybe one of these factors…)</a:t>
            </a:r>
          </a:p>
          <a:p>
            <a:pPr/>
            <a:r>
              <a:t>Q5. How much will I save on a trip?</a:t>
            </a:r>
          </a:p>
          <a:p>
            <a:pPr lvl="1" marL="742950" indent="-285750">
              <a:defRPr sz="2000"/>
            </a:pPr>
            <a:r>
              <a:t>(summary here?)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Q3 Pt 1 The Two types of Graphs"/>
          <p:cNvSpPr txBox="1"/>
          <p:nvPr>
            <p:ph type="title"/>
          </p:nvPr>
        </p:nvSpPr>
        <p:spPr>
          <a:xfrm>
            <a:off x="1564356" y="292100"/>
            <a:ext cx="9063288" cy="610889"/>
          </a:xfrm>
          <a:prstGeom prst="rect">
            <a:avLst/>
          </a:prstGeom>
        </p:spPr>
        <p:txBody>
          <a:bodyPr/>
          <a:lstStyle>
            <a:lvl1pPr defTabSz="411479">
              <a:defRPr sz="3600"/>
            </a:lvl1pPr>
          </a:lstStyle>
          <a:p>
            <a:pPr/>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Top selling EV and Gas in each state comparison</a:t>
            </a:r>
          </a:p>
        </p:txBody>
      </p:sp>
      <p:pic>
        <p:nvPicPr>
          <p:cNvPr id="220" name="Screen Shot 2021-01-15 at 7.34.07 PM.png" descr="Screen Shot 2021-01-15 at 7.34.07 PM.png"/>
          <p:cNvPicPr>
            <a:picLocks noChangeAspect="1"/>
          </p:cNvPicPr>
          <p:nvPr/>
        </p:nvPicPr>
        <p:blipFill>
          <a:blip r:embed="rId2">
            <a:extLst/>
          </a:blip>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extLst/>
          </a:blip>
          <a:stretch>
            <a:fillRect/>
          </a:stretch>
        </p:blipFill>
        <p:spPr>
          <a:xfrm>
            <a:off x="1168400" y="4417402"/>
            <a:ext cx="10499074" cy="225671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A7A7A7"/>
      </a:dk2>
      <a:lt2>
        <a:srgbClr val="535353"/>
      </a:lt2>
      <a:accent1>
        <a:srgbClr val="EB8F22"/>
      </a:accent1>
      <a:accent2>
        <a:srgbClr val="CD4223"/>
      </a:accent2>
      <a:accent3>
        <a:srgbClr val="A89374"/>
      </a:accent3>
      <a:accent4>
        <a:srgbClr val="83AA67"/>
      </a:accent4>
      <a:accent5>
        <a:srgbClr val="4FA9C1"/>
      </a:accent5>
      <a:accent6>
        <a:srgbClr val="9390AF"/>
      </a:accent6>
      <a:hlink>
        <a:srgbClr val="0000FF"/>
      </a:hlink>
      <a:folHlink>
        <a:srgbClr val="FF00FF"/>
      </a:folHlink>
    </a:clrScheme>
    <a:fontScheme name="Parallax">
      <a:majorFont>
        <a:latin typeface="Corbel"/>
        <a:ea typeface="Corbel"/>
        <a:cs typeface="Corbel"/>
      </a:majorFont>
      <a:minorFont>
        <a:latin typeface="Helvetica"/>
        <a:ea typeface="Helvetica"/>
        <a:cs typeface="Helvetica"/>
      </a:minorFont>
    </a:fontScheme>
    <a:fmtScheme name="Paralla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reflection blurRad="0" stA="26000" stPos="0" endA="0" endPos="40000" dist="0" dir="5400000" fadeDir="5400000" sx="100000" sy="-100000" kx="0" ky="0" algn="bl" rotWithShape="0"/>
          </a:effectLst>
        </a:effectStyle>
        <a:effectStyle>
          <a:effectLst>
            <a:reflection blurRad="0" stA="26000" stPos="0" endA="0" endPos="40000" dist="0" dir="5400000" fadeDir="5400000" sx="100000" sy="-100000" kx="0" ky="0" algn="bl" rotWithShape="0"/>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reflection blurRad="0" stA="26000" stPos="0" endA="0" endPos="40000" dist="0" dir="5400000" fadeDir="5400000" sx="100000" sy="-100000" kx="0" ky="0" algn="bl" rotWithShape="0"/>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A7A7A7"/>
      </a:dk2>
      <a:lt2>
        <a:srgbClr val="535353"/>
      </a:lt2>
      <a:accent1>
        <a:srgbClr val="EB8F22"/>
      </a:accent1>
      <a:accent2>
        <a:srgbClr val="CD4223"/>
      </a:accent2>
      <a:accent3>
        <a:srgbClr val="A89374"/>
      </a:accent3>
      <a:accent4>
        <a:srgbClr val="83AA67"/>
      </a:accent4>
      <a:accent5>
        <a:srgbClr val="4FA9C1"/>
      </a:accent5>
      <a:accent6>
        <a:srgbClr val="9390AF"/>
      </a:accent6>
      <a:hlink>
        <a:srgbClr val="0000FF"/>
      </a:hlink>
      <a:folHlink>
        <a:srgbClr val="FF00FF"/>
      </a:folHlink>
    </a:clrScheme>
    <a:fontScheme name="Parallax">
      <a:majorFont>
        <a:latin typeface="Corbel"/>
        <a:ea typeface="Corbel"/>
        <a:cs typeface="Corbel"/>
      </a:majorFont>
      <a:minorFont>
        <a:latin typeface="Helvetica"/>
        <a:ea typeface="Helvetica"/>
        <a:cs typeface="Helvetica"/>
      </a:minorFont>
    </a:fontScheme>
    <a:fmtScheme name="Parallax">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reflection blurRad="0" stA="26000" stPos="0" endA="0" endPos="40000" dist="0" dir="5400000" fadeDir="5400000" sx="100000" sy="-100000" kx="0" ky="0" algn="bl" rotWithShape="0"/>
          </a:effectLst>
        </a:effectStyle>
        <a:effectStyle>
          <a:effectLst>
            <a:reflection blurRad="0" stA="26000" stPos="0" endA="0" endPos="40000" dist="0" dir="5400000" fadeDir="5400000" sx="100000" sy="-100000" kx="0" ky="0" algn="bl" rotWithShape="0"/>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reflection blurRad="0" stA="26000" stPos="0" endA="0" endPos="40000" dist="0" dir="5400000" fadeDir="5400000" sx="100000" sy="-100000" kx="0" ky="0" algn="bl" rotWithShape="0"/>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